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46"/>
  </p:notesMasterIdLst>
  <p:handoutMasterIdLst>
    <p:handoutMasterId r:id="rId47"/>
  </p:handoutMasterIdLst>
  <p:sldIdLst>
    <p:sldId id="256" r:id="rId2"/>
    <p:sldId id="437" r:id="rId3"/>
    <p:sldId id="257" r:id="rId4"/>
    <p:sldId id="258" r:id="rId5"/>
    <p:sldId id="470" r:id="rId6"/>
    <p:sldId id="259" r:id="rId7"/>
    <p:sldId id="438" r:id="rId8"/>
    <p:sldId id="367" r:id="rId9"/>
    <p:sldId id="439" r:id="rId10"/>
    <p:sldId id="440" r:id="rId11"/>
    <p:sldId id="441" r:id="rId12"/>
    <p:sldId id="260" r:id="rId13"/>
    <p:sldId id="466" r:id="rId14"/>
    <p:sldId id="442" r:id="rId15"/>
    <p:sldId id="443" r:id="rId16"/>
    <p:sldId id="405" r:id="rId17"/>
    <p:sldId id="444" r:id="rId18"/>
    <p:sldId id="445" r:id="rId19"/>
    <p:sldId id="407" r:id="rId20"/>
    <p:sldId id="451" r:id="rId21"/>
    <p:sldId id="452" r:id="rId22"/>
    <p:sldId id="450" r:id="rId23"/>
    <p:sldId id="408" r:id="rId24"/>
    <p:sldId id="446" r:id="rId25"/>
    <p:sldId id="447" r:id="rId26"/>
    <p:sldId id="468" r:id="rId27"/>
    <p:sldId id="469" r:id="rId28"/>
    <p:sldId id="448" r:id="rId29"/>
    <p:sldId id="409" r:id="rId30"/>
    <p:sldId id="453" r:id="rId31"/>
    <p:sldId id="456" r:id="rId32"/>
    <p:sldId id="454" r:id="rId33"/>
    <p:sldId id="455" r:id="rId34"/>
    <p:sldId id="457" r:id="rId35"/>
    <p:sldId id="458" r:id="rId36"/>
    <p:sldId id="459" r:id="rId37"/>
    <p:sldId id="460" r:id="rId38"/>
    <p:sldId id="461" r:id="rId39"/>
    <p:sldId id="462" r:id="rId40"/>
    <p:sldId id="463" r:id="rId41"/>
    <p:sldId id="464" r:id="rId42"/>
    <p:sldId id="465" r:id="rId43"/>
    <p:sldId id="467" r:id="rId44"/>
    <p:sldId id="267" r:id="rId45"/>
  </p:sldIdLst>
  <p:sldSz cx="12192000" cy="6858000"/>
  <p:notesSz cx="6797675" cy="9926638"/>
  <p:defaultTextStyle>
    <a:defPPr>
      <a:defRPr lang="fr-FR"/>
    </a:defPPr>
    <a:lvl1pPr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662" userDrawn="1">
          <p15:clr>
            <a:srgbClr val="A4A3A4"/>
          </p15:clr>
        </p15:guide>
        <p15:guide id="2" orient="horz" pos="3749" userDrawn="1">
          <p15:clr>
            <a:srgbClr val="A4A3A4"/>
          </p15:clr>
        </p15:guide>
        <p15:guide id="3" orient="horz" pos="1697" userDrawn="1">
          <p15:clr>
            <a:srgbClr val="A4A3A4"/>
          </p15:clr>
        </p15:guide>
        <p15:guide id="4" orient="horz" pos="2814" userDrawn="1">
          <p15:clr>
            <a:srgbClr val="A4A3A4"/>
          </p15:clr>
        </p15:guide>
        <p15:guide id="5" orient="horz" pos="2161" userDrawn="1">
          <p15:clr>
            <a:srgbClr val="A4A3A4"/>
          </p15:clr>
        </p15:guide>
        <p15:guide id="6" orient="horz" pos="1963" userDrawn="1">
          <p15:clr>
            <a:srgbClr val="A4A3A4"/>
          </p15:clr>
        </p15:guide>
        <p15:guide id="7" pos="748" userDrawn="1">
          <p15:clr>
            <a:srgbClr val="A4A3A4"/>
          </p15:clr>
        </p15:guide>
        <p15:guide id="8" pos="3800" userDrawn="1">
          <p15:clr>
            <a:srgbClr val="A4A3A4"/>
          </p15:clr>
        </p15:guide>
        <p15:guide id="9" pos="693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888A"/>
    <a:srgbClr val="3C8091"/>
    <a:srgbClr val="C5682E"/>
    <a:srgbClr val="916785"/>
    <a:srgbClr val="D3B539"/>
    <a:srgbClr val="D793B6"/>
    <a:srgbClr val="E1DCDF"/>
    <a:srgbClr val="800080"/>
    <a:srgbClr val="E6BFD4"/>
    <a:srgbClr val="0170F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Style moyen 4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57"/>
    <p:restoredTop sz="94681"/>
  </p:normalViewPr>
  <p:slideViewPr>
    <p:cSldViewPr snapToGrid="0" snapToObjects="1" showGuides="1">
      <p:cViewPr varScale="1">
        <p:scale>
          <a:sx n="197" d="100"/>
          <a:sy n="197" d="100"/>
        </p:scale>
        <p:origin x="240" y="1280"/>
      </p:cViewPr>
      <p:guideLst>
        <p:guide orient="horz" pos="662"/>
        <p:guide orient="horz" pos="3749"/>
        <p:guide orient="horz" pos="1697"/>
        <p:guide orient="horz" pos="2814"/>
        <p:guide orient="horz" pos="2161"/>
        <p:guide orient="horz" pos="1963"/>
        <p:guide pos="748"/>
        <p:guide pos="3800"/>
        <p:guide pos="693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DFC034A2-1983-4F42-8CD2-EFFADB734519}" type="datetimeFigureOut">
              <a:rPr lang="fr-FR"/>
              <a:pPr>
                <a:defRPr/>
              </a:pPr>
              <a:t>19/04/2021</a:t>
            </a:fld>
            <a:endParaRPr lang="fr-FR"/>
          </a:p>
        </p:txBody>
      </p:sp>
      <p:sp>
        <p:nvSpPr>
          <p:cNvPr id="4" name="Espace réservé du pied de page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5" name="Espace réservé du numéro de diapositive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3C6113F1-E6A0-A745-B720-26CDC52D194C}" type="slidenum">
              <a:rPr lang="fr-FR"/>
              <a:pPr>
                <a:defRPr/>
              </a:pPr>
              <a:t>‹N°›</a:t>
            </a:fld>
            <a:endParaRPr lang="fr-FR"/>
          </a:p>
        </p:txBody>
      </p:sp>
    </p:spTree>
    <p:extLst>
      <p:ext uri="{BB962C8B-B14F-4D97-AF65-F5344CB8AC3E}">
        <p14:creationId xmlns:p14="http://schemas.microsoft.com/office/powerpoint/2010/main" val="28216847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idx="1"/>
          </p:nvPr>
        </p:nvSpPr>
        <p:spPr>
          <a:xfrm>
            <a:off x="3850443" y="0"/>
            <a:ext cx="2945659" cy="496332"/>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45D27867-E141-4343-8607-2EED4CB4DE61}" type="datetimeFigureOut">
              <a:rPr lang="fr-FR"/>
              <a:pPr>
                <a:defRPr/>
              </a:pPr>
              <a:t>19/04/2021</a:t>
            </a:fld>
            <a:endParaRPr lang="fr-FR"/>
          </a:p>
        </p:txBody>
      </p:sp>
      <p:sp>
        <p:nvSpPr>
          <p:cNvPr id="4" name="Espace réservé de l'image des diapositives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nl-BE" noProof="0"/>
              <a:t>Cliquez pour modifier les styles du texte du masque</a:t>
            </a:r>
          </a:p>
          <a:p>
            <a:pPr lvl="1"/>
            <a:r>
              <a:rPr lang="nl-BE" noProof="0"/>
              <a:t>Deuxième niveau</a:t>
            </a:r>
          </a:p>
          <a:p>
            <a:pPr lvl="2"/>
            <a:r>
              <a:rPr lang="nl-BE" noProof="0"/>
              <a:t>Troisième niveau</a:t>
            </a:r>
          </a:p>
          <a:p>
            <a:pPr lvl="3"/>
            <a:r>
              <a:rPr lang="nl-BE" noProof="0"/>
              <a:t>Quatrième niveau</a:t>
            </a:r>
          </a:p>
          <a:p>
            <a:pPr lvl="4"/>
            <a:r>
              <a:rPr lang="nl-BE" noProof="0"/>
              <a:t>Cinquième niveau</a:t>
            </a:r>
            <a:endParaRPr lang="fr-FR" noProof="0"/>
          </a:p>
        </p:txBody>
      </p:sp>
      <p:sp>
        <p:nvSpPr>
          <p:cNvPr id="6" name="Espace réservé du pied de pag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683B3E37-BE65-9D4D-9587-5A86898C757A}" type="slidenum">
              <a:rPr lang="fr-FR"/>
              <a:pPr>
                <a:defRPr/>
              </a:pPr>
              <a:t>‹N°›</a:t>
            </a:fld>
            <a:endParaRPr lang="fr-FR"/>
          </a:p>
        </p:txBody>
      </p:sp>
    </p:spTree>
    <p:extLst>
      <p:ext uri="{BB962C8B-B14F-4D97-AF65-F5344CB8AC3E}">
        <p14:creationId xmlns:p14="http://schemas.microsoft.com/office/powerpoint/2010/main" val="3402420728"/>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0"/>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683B3E37-BE65-9D4D-9587-5A86898C757A}" type="slidenum">
              <a:rPr lang="fr-FR" smtClean="0"/>
              <a:pPr>
                <a:defRPr/>
              </a:pPr>
              <a:t>9</a:t>
            </a:fld>
            <a:endParaRPr lang="fr-FR"/>
          </a:p>
        </p:txBody>
      </p:sp>
    </p:spTree>
    <p:extLst>
      <p:ext uri="{BB962C8B-B14F-4D97-AF65-F5344CB8AC3E}">
        <p14:creationId xmlns:p14="http://schemas.microsoft.com/office/powerpoint/2010/main" val="1479189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683B3E37-BE65-9D4D-9587-5A86898C757A}" type="slidenum">
              <a:rPr lang="fr-FR" smtClean="0"/>
              <a:pPr>
                <a:defRPr/>
              </a:pPr>
              <a:t>12</a:t>
            </a:fld>
            <a:endParaRPr lang="fr-FR"/>
          </a:p>
        </p:txBody>
      </p:sp>
    </p:spTree>
    <p:extLst>
      <p:ext uri="{BB962C8B-B14F-4D97-AF65-F5344CB8AC3E}">
        <p14:creationId xmlns:p14="http://schemas.microsoft.com/office/powerpoint/2010/main" val="1908713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683B3E37-BE65-9D4D-9587-5A86898C757A}" type="slidenum">
              <a:rPr lang="fr-FR" smtClean="0"/>
              <a:pPr>
                <a:defRPr/>
              </a:pPr>
              <a:t>25</a:t>
            </a:fld>
            <a:endParaRPr lang="fr-FR"/>
          </a:p>
        </p:txBody>
      </p:sp>
    </p:spTree>
    <p:extLst>
      <p:ext uri="{BB962C8B-B14F-4D97-AF65-F5344CB8AC3E}">
        <p14:creationId xmlns:p14="http://schemas.microsoft.com/office/powerpoint/2010/main" val="3330778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683B3E37-BE65-9D4D-9587-5A86898C757A}" type="slidenum">
              <a:rPr lang="fr-FR" smtClean="0"/>
              <a:pPr>
                <a:defRPr/>
              </a:pPr>
              <a:t>26</a:t>
            </a:fld>
            <a:endParaRPr lang="fr-FR"/>
          </a:p>
        </p:txBody>
      </p:sp>
    </p:spTree>
    <p:extLst>
      <p:ext uri="{BB962C8B-B14F-4D97-AF65-F5344CB8AC3E}">
        <p14:creationId xmlns:p14="http://schemas.microsoft.com/office/powerpoint/2010/main" val="40038450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683B3E37-BE65-9D4D-9587-5A86898C757A}" type="slidenum">
              <a:rPr lang="fr-FR" smtClean="0"/>
              <a:pPr>
                <a:defRPr/>
              </a:pPr>
              <a:t>27</a:t>
            </a:fld>
            <a:endParaRPr lang="fr-FR"/>
          </a:p>
        </p:txBody>
      </p:sp>
    </p:spTree>
    <p:extLst>
      <p:ext uri="{BB962C8B-B14F-4D97-AF65-F5344CB8AC3E}">
        <p14:creationId xmlns:p14="http://schemas.microsoft.com/office/powerpoint/2010/main" val="7497098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8311299" y="4822275"/>
            <a:ext cx="3271101" cy="1633049"/>
          </a:xfrm>
        </p:spPr>
        <p:txBody>
          <a:bodyPr>
            <a:normAutofit/>
          </a:bodyPr>
          <a:lstStyle>
            <a:lvl1pPr algn="ctr">
              <a:defRPr sz="2800" b="1" i="0">
                <a:solidFill>
                  <a:schemeClr val="bg1"/>
                </a:solidFill>
                <a:latin typeface="Arial" panose="020B0604020202020204" pitchFamily="34" charset="0"/>
                <a:ea typeface="Verdana" panose="020B0604030504040204" pitchFamily="34" charset="0"/>
                <a:cs typeface="Arial" panose="020B0604020202020204" pitchFamily="34" charset="0"/>
              </a:defRPr>
            </a:lvl1pPr>
          </a:lstStyle>
          <a:p>
            <a:r>
              <a:rPr lang="nl-BE" dirty="0"/>
              <a:t>Cliquez et modifiez le titre</a:t>
            </a:r>
            <a:endParaRPr lang="fr-FR" dirty="0"/>
          </a:p>
        </p:txBody>
      </p:sp>
      <p:sp>
        <p:nvSpPr>
          <p:cNvPr id="3" name="Sous-titre 2"/>
          <p:cNvSpPr>
            <a:spLocks noGrp="1"/>
          </p:cNvSpPr>
          <p:nvPr>
            <p:ph type="subTitle" idx="1"/>
          </p:nvPr>
        </p:nvSpPr>
        <p:spPr>
          <a:xfrm>
            <a:off x="8400198" y="402676"/>
            <a:ext cx="3271101" cy="2033401"/>
          </a:xfrm>
        </p:spPr>
        <p:txBody>
          <a:bodyPr>
            <a:normAutofit/>
          </a:bodyPr>
          <a:lstStyle>
            <a:lvl1pPr marL="0" indent="0" algn="r">
              <a:buNone/>
              <a:defRPr sz="2200" b="0">
                <a:solidFill>
                  <a:srgbClr val="BFBFBF"/>
                </a:solidFill>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BE" dirty="0"/>
              <a:t>Cliquez pour modifier le style des sous-titres du masque</a:t>
            </a:r>
            <a:endParaRPr lang="fr-FR" dirty="0"/>
          </a:p>
        </p:txBody>
      </p:sp>
      <p:sp>
        <p:nvSpPr>
          <p:cNvPr id="4" name="Espace réservé de la date 3"/>
          <p:cNvSpPr>
            <a:spLocks noGrp="1"/>
          </p:cNvSpPr>
          <p:nvPr>
            <p:ph type="dt" sz="half" idx="10"/>
          </p:nvPr>
        </p:nvSpPr>
        <p:spPr>
          <a:xfrm>
            <a:off x="609600" y="6356351"/>
            <a:ext cx="28448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fr-FR" dirty="0"/>
          </a:p>
        </p:txBody>
      </p:sp>
      <p:sp>
        <p:nvSpPr>
          <p:cNvPr id="5" name="Espace réservé du pied de page 4"/>
          <p:cNvSpPr>
            <a:spLocks noGrp="1"/>
          </p:cNvSpPr>
          <p:nvPr>
            <p:ph type="ftr" sz="quarter" idx="11"/>
          </p:nvPr>
        </p:nvSpPr>
        <p:spPr/>
        <p:txBody>
          <a:bodyPr/>
          <a:lstStyle>
            <a:lvl1pPr>
              <a:defRPr/>
            </a:lvl1pPr>
          </a:lstStyle>
          <a:p>
            <a:pPr>
              <a:defRPr/>
            </a:pPr>
            <a:endParaRPr lang="fr-FR" dirty="0"/>
          </a:p>
        </p:txBody>
      </p:sp>
      <p:sp>
        <p:nvSpPr>
          <p:cNvPr id="6" name="Espace réservé du numéro de diapositive 5"/>
          <p:cNvSpPr>
            <a:spLocks noGrp="1"/>
          </p:cNvSpPr>
          <p:nvPr>
            <p:ph type="sldNum" sz="quarter" idx="12"/>
          </p:nvPr>
        </p:nvSpPr>
        <p:spPr/>
        <p:txBody>
          <a:bodyPr/>
          <a:lstStyle>
            <a:lvl1pPr>
              <a:defRPr/>
            </a:lvl1pPr>
          </a:lstStyle>
          <a:p>
            <a:pPr>
              <a:defRPr/>
            </a:pPr>
            <a:fld id="{114E2656-881B-F346-8870-8B6D3D93DF50}" type="slidenum">
              <a:rPr lang="fr-FR"/>
              <a:pPr>
                <a:defRPr/>
              </a:pPr>
              <a:t>‹N°›</a:t>
            </a:fld>
            <a:endParaRPr lang="fr-FR" dirty="0"/>
          </a:p>
        </p:txBody>
      </p:sp>
    </p:spTree>
    <p:extLst>
      <p:ext uri="{BB962C8B-B14F-4D97-AF65-F5344CB8AC3E}">
        <p14:creationId xmlns:p14="http://schemas.microsoft.com/office/powerpoint/2010/main" val="339627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1206499" y="274638"/>
            <a:ext cx="9795935" cy="777875"/>
          </a:xfrm>
        </p:spPr>
        <p:txBody>
          <a:bodyPr/>
          <a:lstStyle/>
          <a:p>
            <a:r>
              <a:rPr lang="nl-BE"/>
              <a:t>Cliquez et modifiez le titre</a:t>
            </a:r>
            <a:endParaRPr lang="fr-FR"/>
          </a:p>
        </p:txBody>
      </p:sp>
      <p:sp>
        <p:nvSpPr>
          <p:cNvPr id="3" name="Espace réservé du texte vertical 2"/>
          <p:cNvSpPr>
            <a:spLocks noGrp="1"/>
          </p:cNvSpPr>
          <p:nvPr>
            <p:ph type="body" orient="vert" idx="1"/>
          </p:nvPr>
        </p:nvSpPr>
        <p:spPr>
          <a:xfrm>
            <a:off x="1206500" y="1263240"/>
            <a:ext cx="9795933" cy="4688298"/>
          </a:xfrm>
        </p:spPr>
        <p:txBody>
          <a:bodyPr vert="eaVert"/>
          <a:lstStyle/>
          <a:p>
            <a:pPr lvl="0"/>
            <a:r>
              <a:rPr lang="nl-BE" dirty="0"/>
              <a:t>Cliquez pour modifier les styles du texte du masque</a:t>
            </a:r>
          </a:p>
          <a:p>
            <a:pPr lvl="1"/>
            <a:r>
              <a:rPr lang="nl-BE" dirty="0"/>
              <a:t>Deuxième niveau</a:t>
            </a:r>
          </a:p>
          <a:p>
            <a:pPr lvl="2"/>
            <a:r>
              <a:rPr lang="nl-BE" dirty="0"/>
              <a:t>Troisième niveau</a:t>
            </a:r>
          </a:p>
          <a:p>
            <a:pPr lvl="3"/>
            <a:r>
              <a:rPr lang="nl-BE" dirty="0"/>
              <a:t>Quatrième niveau</a:t>
            </a:r>
          </a:p>
          <a:p>
            <a:pPr lvl="4"/>
            <a:r>
              <a:rPr lang="nl-BE" dirty="0"/>
              <a:t>Cinquième niveau</a:t>
            </a:r>
            <a:endParaRPr lang="fr-FR" dirty="0"/>
          </a:p>
        </p:txBody>
      </p:sp>
      <p:sp>
        <p:nvSpPr>
          <p:cNvPr id="4" name="Espace réservé du pied de page 4"/>
          <p:cNvSpPr>
            <a:spLocks noGrp="1"/>
          </p:cNvSpPr>
          <p:nvPr>
            <p:ph type="ftr" sz="quarter" idx="10"/>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1"/>
          </p:nvPr>
        </p:nvSpPr>
        <p:spPr/>
        <p:txBody>
          <a:bodyPr/>
          <a:lstStyle>
            <a:lvl1pPr>
              <a:defRPr/>
            </a:lvl1pPr>
          </a:lstStyle>
          <a:p>
            <a:pPr>
              <a:defRPr/>
            </a:pPr>
            <a:fld id="{472EE014-FFA9-354A-9086-9432D6127679}" type="slidenum">
              <a:rPr lang="fr-FR"/>
              <a:pPr>
                <a:defRPr/>
              </a:pPr>
              <a:t>‹N°›</a:t>
            </a:fld>
            <a:endParaRPr lang="fr-FR"/>
          </a:p>
        </p:txBody>
      </p:sp>
    </p:spTree>
    <p:extLst>
      <p:ext uri="{BB962C8B-B14F-4D97-AF65-F5344CB8AC3E}">
        <p14:creationId xmlns:p14="http://schemas.microsoft.com/office/powerpoint/2010/main" val="32381086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839201" y="274639"/>
            <a:ext cx="2163233" cy="5851525"/>
          </a:xfrm>
        </p:spPr>
        <p:txBody>
          <a:bodyPr vert="eaVert"/>
          <a:lstStyle/>
          <a:p>
            <a:r>
              <a:rPr lang="nl-BE" dirty="0"/>
              <a:t>Cliquez et modifiez le titre</a:t>
            </a:r>
            <a:endParaRPr lang="fr-FR" dirty="0"/>
          </a:p>
        </p:txBody>
      </p:sp>
      <p:sp>
        <p:nvSpPr>
          <p:cNvPr id="3" name="Espace réservé du texte vertical 2"/>
          <p:cNvSpPr>
            <a:spLocks noGrp="1"/>
          </p:cNvSpPr>
          <p:nvPr>
            <p:ph type="body" orient="vert" idx="1"/>
          </p:nvPr>
        </p:nvSpPr>
        <p:spPr>
          <a:xfrm>
            <a:off x="1187451" y="274639"/>
            <a:ext cx="7448549" cy="5851525"/>
          </a:xfrm>
        </p:spPr>
        <p:txBody>
          <a:bodyPr vert="eaVert"/>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4" name="Espace réservé du pied de page 4"/>
          <p:cNvSpPr>
            <a:spLocks noGrp="1"/>
          </p:cNvSpPr>
          <p:nvPr>
            <p:ph type="ftr" sz="quarter" idx="10"/>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1"/>
          </p:nvPr>
        </p:nvSpPr>
        <p:spPr/>
        <p:txBody>
          <a:bodyPr/>
          <a:lstStyle>
            <a:lvl1pPr>
              <a:defRPr/>
            </a:lvl1pPr>
          </a:lstStyle>
          <a:p>
            <a:pPr>
              <a:defRPr/>
            </a:pPr>
            <a:fld id="{6DD99FE8-B206-F14C-8586-F677943381CE}" type="slidenum">
              <a:rPr lang="fr-FR"/>
              <a:pPr>
                <a:defRPr/>
              </a:pPr>
              <a:t>‹N°›</a:t>
            </a:fld>
            <a:endParaRPr lang="fr-FR"/>
          </a:p>
        </p:txBody>
      </p:sp>
    </p:spTree>
    <p:extLst>
      <p:ext uri="{BB962C8B-B14F-4D97-AF65-F5344CB8AC3E}">
        <p14:creationId xmlns:p14="http://schemas.microsoft.com/office/powerpoint/2010/main" val="3766064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1206500" y="274638"/>
            <a:ext cx="9540058" cy="777875"/>
          </a:xfrm>
        </p:spPr>
        <p:txBody>
          <a:bodyPr/>
          <a:lstStyle>
            <a:lvl1pPr>
              <a:defRPr>
                <a:solidFill>
                  <a:srgbClr val="3C8091"/>
                </a:solidFill>
                <a:latin typeface="Arial" panose="020B0604020202020204" pitchFamily="34" charset="0"/>
                <a:cs typeface="Arial" panose="020B0604020202020204" pitchFamily="34" charset="0"/>
              </a:defRPr>
            </a:lvl1pPr>
          </a:lstStyle>
          <a:p>
            <a:r>
              <a:rPr lang="nl-BE" dirty="0"/>
              <a:t>Cliquez et modifiez le titre</a:t>
            </a:r>
            <a:endParaRPr lang="fr-FR" dirty="0"/>
          </a:p>
        </p:txBody>
      </p:sp>
      <p:sp>
        <p:nvSpPr>
          <p:cNvPr id="3" name="Espace réservé du contenu 2"/>
          <p:cNvSpPr>
            <a:spLocks noGrp="1"/>
          </p:cNvSpPr>
          <p:nvPr>
            <p:ph idx="1"/>
          </p:nvPr>
        </p:nvSpPr>
        <p:spPr>
          <a:xfrm>
            <a:off x="1206500" y="1263240"/>
            <a:ext cx="9795933" cy="4688298"/>
          </a:xfrm>
        </p:spPr>
        <p:txBody>
          <a:bodyPr/>
          <a:lstStyle>
            <a:lvl1pPr>
              <a:defRPr>
                <a:solidFill>
                  <a:srgbClr val="3C8091"/>
                </a:solidFill>
                <a:latin typeface="Arial" panose="020B0604020202020204" pitchFamily="34" charset="0"/>
                <a:cs typeface="Arial" panose="020B0604020202020204" pitchFamily="34" charset="0"/>
              </a:defRPr>
            </a:lvl1pPr>
            <a:lvl2pPr marL="0" indent="0">
              <a:defRPr sz="1800">
                <a:solidFill>
                  <a:srgbClr val="87888A"/>
                </a:solidFill>
                <a:latin typeface="Arial" panose="020B0604020202020204" pitchFamily="34" charset="0"/>
                <a:cs typeface="Arial" panose="020B0604020202020204" pitchFamily="34" charset="0"/>
              </a:defRPr>
            </a:lvl2pPr>
            <a:lvl3pPr marL="536575" indent="-180975">
              <a:buClr>
                <a:srgbClr val="3C8091"/>
              </a:buClr>
              <a:defRPr sz="1800">
                <a:solidFill>
                  <a:srgbClr val="87888A"/>
                </a:solidFill>
                <a:latin typeface="Arial" panose="020B0604020202020204" pitchFamily="34" charset="0"/>
                <a:cs typeface="Arial" panose="020B0604020202020204" pitchFamily="34" charset="0"/>
              </a:defRPr>
            </a:lvl3pPr>
            <a:lvl4pPr marL="896938" indent="-228600">
              <a:defRPr sz="1600">
                <a:solidFill>
                  <a:srgbClr val="87888A"/>
                </a:solidFill>
                <a:latin typeface="Arial" panose="020B0604020202020204" pitchFamily="34" charset="0"/>
                <a:cs typeface="Arial" panose="020B0604020202020204" pitchFamily="34" charset="0"/>
              </a:defRPr>
            </a:lvl4pPr>
            <a:lvl5pPr marL="1433513" indent="-228600">
              <a:defRPr sz="1600">
                <a:solidFill>
                  <a:srgbClr val="87888A"/>
                </a:solidFill>
                <a:latin typeface="Arial" panose="020B0604020202020204" pitchFamily="34" charset="0"/>
                <a:cs typeface="Arial" panose="020B0604020202020204" pitchFamily="34" charset="0"/>
              </a:defRPr>
            </a:lvl5pPr>
          </a:lstStyle>
          <a:p>
            <a:pPr lvl="0"/>
            <a:r>
              <a:rPr lang="nl-BE" dirty="0"/>
              <a:t>Cliquez pour modifier les styles du texte du masque</a:t>
            </a:r>
          </a:p>
          <a:p>
            <a:pPr lvl="1"/>
            <a:r>
              <a:rPr lang="nl-BE" dirty="0"/>
              <a:t>Deuxième niveau</a:t>
            </a:r>
          </a:p>
          <a:p>
            <a:pPr lvl="2"/>
            <a:r>
              <a:rPr lang="nl-BE" dirty="0"/>
              <a:t>Troisième niveau</a:t>
            </a:r>
          </a:p>
          <a:p>
            <a:pPr lvl="3"/>
            <a:r>
              <a:rPr lang="nl-BE" dirty="0"/>
              <a:t>Quatrième niveau</a:t>
            </a:r>
          </a:p>
          <a:p>
            <a:pPr lvl="4"/>
            <a:r>
              <a:rPr lang="nl-BE" dirty="0"/>
              <a:t>Cinquième niveau</a:t>
            </a:r>
            <a:endParaRPr lang="fr-FR" dirty="0"/>
          </a:p>
        </p:txBody>
      </p:sp>
      <p:sp>
        <p:nvSpPr>
          <p:cNvPr id="5" name="Espace réservé de la date 3"/>
          <p:cNvSpPr>
            <a:spLocks noGrp="1"/>
          </p:cNvSpPr>
          <p:nvPr>
            <p:ph type="dt" sz="half" idx="10"/>
          </p:nvPr>
        </p:nvSpPr>
        <p:spPr>
          <a:xfrm>
            <a:off x="609600" y="6356351"/>
            <a:ext cx="28448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2ABF3A6C-4066-1B4C-87C1-BAFBCBA678CB}" type="slidenum">
              <a:rPr lang="fr-FR"/>
              <a:pPr>
                <a:defRPr/>
              </a:pPr>
              <a:t>‹N°›</a:t>
            </a:fld>
            <a:endParaRPr lang="fr-FR"/>
          </a:p>
        </p:txBody>
      </p:sp>
    </p:spTree>
    <p:extLst>
      <p:ext uri="{BB962C8B-B14F-4D97-AF65-F5344CB8AC3E}">
        <p14:creationId xmlns:p14="http://schemas.microsoft.com/office/powerpoint/2010/main" val="3214290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age avec légende">
    <p:bg>
      <p:bgPr>
        <a:solidFill>
          <a:srgbClr val="000000">
            <a:alpha val="0"/>
          </a:srgbClr>
        </a:solidFill>
        <a:effectLst/>
      </p:bgPr>
    </p:bg>
    <p:spTree>
      <p:nvGrpSpPr>
        <p:cNvPr id="1" name=""/>
        <p:cNvGrpSpPr/>
        <p:nvPr/>
      </p:nvGrpSpPr>
      <p:grpSpPr>
        <a:xfrm>
          <a:off x="0" y="0"/>
          <a:ext cx="0" cy="0"/>
          <a:chOff x="0" y="0"/>
          <a:chExt cx="0" cy="0"/>
        </a:xfrm>
      </p:grpSpPr>
      <p:sp>
        <p:nvSpPr>
          <p:cNvPr id="20" name="Espace réservé pour une image  19">
            <a:extLst>
              <a:ext uri="{FF2B5EF4-FFF2-40B4-BE49-F238E27FC236}">
                <a16:creationId xmlns:a16="http://schemas.microsoft.com/office/drawing/2014/main" id="{0DA2A449-4480-224D-9F50-E879DF51D093}"/>
              </a:ext>
            </a:extLst>
          </p:cNvPr>
          <p:cNvSpPr>
            <a:spLocks noGrp="1"/>
          </p:cNvSpPr>
          <p:nvPr>
            <p:ph type="pic" sz="quarter" idx="19"/>
          </p:nvPr>
        </p:nvSpPr>
        <p:spPr>
          <a:xfrm>
            <a:off x="0" y="0"/>
            <a:ext cx="12192000" cy="6858000"/>
          </a:xfrm>
          <a:solidFill>
            <a:srgbClr val="000000">
              <a:alpha val="5000"/>
            </a:srgbClr>
          </a:solidFill>
        </p:spPr>
        <p:txBody>
          <a:bodyPr/>
          <a:lstStyle/>
          <a:p>
            <a:endParaRPr lang="fr-FR" dirty="0"/>
          </a:p>
        </p:txBody>
      </p:sp>
      <p:sp>
        <p:nvSpPr>
          <p:cNvPr id="21" name="Rectangle 20">
            <a:extLst>
              <a:ext uri="{FF2B5EF4-FFF2-40B4-BE49-F238E27FC236}">
                <a16:creationId xmlns:a16="http://schemas.microsoft.com/office/drawing/2014/main" id="{F91F52AB-4F10-5146-BDF1-E48AD6D74BD6}"/>
              </a:ext>
            </a:extLst>
          </p:cNvPr>
          <p:cNvSpPr/>
          <p:nvPr userDrawn="1"/>
        </p:nvSpPr>
        <p:spPr>
          <a:xfrm>
            <a:off x="3365369" y="0"/>
            <a:ext cx="882663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2" name="Titre 1"/>
          <p:cNvSpPr>
            <a:spLocks noGrp="1"/>
          </p:cNvSpPr>
          <p:nvPr>
            <p:ph type="title" hasCustomPrompt="1"/>
          </p:nvPr>
        </p:nvSpPr>
        <p:spPr>
          <a:xfrm>
            <a:off x="5076727" y="2441542"/>
            <a:ext cx="6357986" cy="1781666"/>
          </a:xfrm>
        </p:spPr>
        <p:txBody>
          <a:bodyPr anchor="t" anchorCtr="0">
            <a:normAutofit/>
          </a:bodyPr>
          <a:lstStyle>
            <a:lvl1pPr algn="l">
              <a:defRPr sz="3000" b="1">
                <a:solidFill>
                  <a:srgbClr val="3C8091"/>
                </a:solidFill>
                <a:latin typeface="Arial" panose="020B0604020202020204" pitchFamily="34" charset="0"/>
                <a:cs typeface="Arial" panose="020B0604020202020204" pitchFamily="34" charset="0"/>
              </a:defRPr>
            </a:lvl1pPr>
          </a:lstStyle>
          <a:p>
            <a:r>
              <a:rPr lang="nl-BE" dirty="0"/>
              <a:t>Cliquez et modifiez le titre</a:t>
            </a:r>
            <a:endParaRPr lang="fr-FR" dirty="0"/>
          </a:p>
        </p:txBody>
      </p:sp>
      <p:sp>
        <p:nvSpPr>
          <p:cNvPr id="13" name="Espace réservé de la date 4"/>
          <p:cNvSpPr>
            <a:spLocks noGrp="1"/>
          </p:cNvSpPr>
          <p:nvPr>
            <p:ph type="dt" sz="half" idx="15"/>
          </p:nvPr>
        </p:nvSpPr>
        <p:spPr>
          <a:xfrm>
            <a:off x="609600" y="6356351"/>
            <a:ext cx="2844800" cy="365125"/>
          </a:xfrm>
          <a:prstGeom prst="rect">
            <a:avLst/>
          </a:prstGeom>
        </p:spPr>
        <p:txBody>
          <a:bodyPr/>
          <a:lstStyle>
            <a:lvl1pPr fontAlgn="auto">
              <a:spcBef>
                <a:spcPts val="0"/>
              </a:spcBef>
              <a:spcAft>
                <a:spcPts val="0"/>
              </a:spcAft>
              <a:defRPr>
                <a:latin typeface="+mn-lt"/>
                <a:ea typeface="+mn-ea"/>
                <a:cs typeface="+mn-cs"/>
              </a:defRPr>
            </a:lvl1pPr>
          </a:lstStyle>
          <a:p>
            <a:pPr>
              <a:defRPr/>
            </a:pPr>
            <a:endParaRPr lang="fr-FR"/>
          </a:p>
        </p:txBody>
      </p:sp>
      <p:sp>
        <p:nvSpPr>
          <p:cNvPr id="14" name="Espace réservé du pied de page 5"/>
          <p:cNvSpPr>
            <a:spLocks noGrp="1"/>
          </p:cNvSpPr>
          <p:nvPr>
            <p:ph type="ftr" sz="quarter" idx="16"/>
          </p:nvPr>
        </p:nvSpPr>
        <p:spPr/>
        <p:txBody>
          <a:bodyPr/>
          <a:lstStyle>
            <a:lvl1pPr>
              <a:defRPr/>
            </a:lvl1pPr>
          </a:lstStyle>
          <a:p>
            <a:pPr>
              <a:defRPr/>
            </a:pPr>
            <a:endParaRPr lang="fr-FR"/>
          </a:p>
        </p:txBody>
      </p:sp>
      <p:sp>
        <p:nvSpPr>
          <p:cNvPr id="15" name="Espace réservé du numéro de diapositive 6"/>
          <p:cNvSpPr>
            <a:spLocks noGrp="1"/>
          </p:cNvSpPr>
          <p:nvPr>
            <p:ph type="sldNum" sz="quarter" idx="17"/>
          </p:nvPr>
        </p:nvSpPr>
        <p:spPr/>
        <p:txBody>
          <a:bodyPr/>
          <a:lstStyle>
            <a:lvl1pPr>
              <a:defRPr/>
            </a:lvl1pPr>
          </a:lstStyle>
          <a:p>
            <a:pPr>
              <a:defRPr/>
            </a:pPr>
            <a:fld id="{6D278406-5B2E-4548-915B-04C4C6F6E776}" type="slidenum">
              <a:rPr lang="fr-FR"/>
              <a:pPr>
                <a:defRPr/>
              </a:pPr>
              <a:t>‹N°›</a:t>
            </a:fld>
            <a:endParaRPr lang="fr-FR"/>
          </a:p>
        </p:txBody>
      </p:sp>
      <p:sp>
        <p:nvSpPr>
          <p:cNvPr id="17" name="Espace réservé du texte 16">
            <a:extLst>
              <a:ext uri="{FF2B5EF4-FFF2-40B4-BE49-F238E27FC236}">
                <a16:creationId xmlns:a16="http://schemas.microsoft.com/office/drawing/2014/main" id="{E00607F7-88C7-C04F-9702-2A5E5926342E}"/>
              </a:ext>
            </a:extLst>
          </p:cNvPr>
          <p:cNvSpPr>
            <a:spLocks noGrp="1"/>
          </p:cNvSpPr>
          <p:nvPr>
            <p:ph type="body" sz="quarter" idx="18" hasCustomPrompt="1"/>
          </p:nvPr>
        </p:nvSpPr>
        <p:spPr>
          <a:xfrm>
            <a:off x="3295060" y="2125922"/>
            <a:ext cx="932469" cy="1423092"/>
          </a:xfrm>
        </p:spPr>
        <p:txBody>
          <a:bodyPr/>
          <a:lstStyle>
            <a:lvl1pPr algn="ctr">
              <a:defRPr sz="7500">
                <a:solidFill>
                  <a:schemeClr val="bg1"/>
                </a:solidFill>
                <a:latin typeface="Arial" panose="020B0604020202020204" pitchFamily="34" charset="0"/>
                <a:cs typeface="Arial" panose="020B0604020202020204" pitchFamily="34" charset="0"/>
              </a:defRPr>
            </a:lvl1pPr>
          </a:lstStyle>
          <a:p>
            <a:pPr lvl="0"/>
            <a:r>
              <a:rPr lang="fr-FR" dirty="0"/>
              <a:t>0</a:t>
            </a:r>
          </a:p>
        </p:txBody>
      </p:sp>
    </p:spTree>
    <p:extLst>
      <p:ext uri="{BB962C8B-B14F-4D97-AF65-F5344CB8AC3E}">
        <p14:creationId xmlns:p14="http://schemas.microsoft.com/office/powerpoint/2010/main" val="4288951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En-tête de se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Espace réservé du texte 2"/>
          <p:cNvSpPr>
            <a:spLocks noGrp="1"/>
          </p:cNvSpPr>
          <p:nvPr>
            <p:ph type="body" idx="1"/>
          </p:nvPr>
        </p:nvSpPr>
        <p:spPr>
          <a:xfrm>
            <a:off x="3789249" y="332589"/>
            <a:ext cx="9814983" cy="586362"/>
          </a:xfrm>
          <a:effectLst/>
        </p:spPr>
        <p:txBody>
          <a:bodyPr anchor="b"/>
          <a:lstStyle>
            <a:lvl1pPr marL="0" indent="0" algn="ctr">
              <a:buNone/>
              <a:defRPr sz="2000" b="0">
                <a:solidFill>
                  <a:schemeClr val="bg1"/>
                </a:solidFill>
                <a:latin typeface="Arial" panose="020B0604020202020204" pitchFamily="34" charset="0"/>
                <a:cs typeface="Arial" panose="020B060402020202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BE" dirty="0"/>
              <a:t>Cliquez pour modifier les styles du texte du masque</a:t>
            </a:r>
          </a:p>
        </p:txBody>
      </p:sp>
    </p:spTree>
    <p:extLst>
      <p:ext uri="{BB962C8B-B14F-4D97-AF65-F5344CB8AC3E}">
        <p14:creationId xmlns:p14="http://schemas.microsoft.com/office/powerpoint/2010/main" val="23259257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cxnSp>
        <p:nvCxnSpPr>
          <p:cNvPr id="5" name="Connecteur droit 4"/>
          <p:cNvCxnSpPr/>
          <p:nvPr userDrawn="1"/>
        </p:nvCxnSpPr>
        <p:spPr>
          <a:xfrm>
            <a:off x="1206500" y="1052513"/>
            <a:ext cx="9795933" cy="0"/>
          </a:xfrm>
          <a:prstGeom prst="line">
            <a:avLst/>
          </a:prstGeom>
          <a:ln w="12700" cmpd="sng">
            <a:solidFill>
              <a:srgbClr val="C5007B"/>
            </a:solidFill>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1206499" y="274638"/>
            <a:ext cx="9795935" cy="777875"/>
          </a:xfrm>
        </p:spPr>
        <p:txBody>
          <a:bodyPr/>
          <a:lstStyle/>
          <a:p>
            <a:r>
              <a:rPr lang="nl-BE"/>
              <a:t>Cliquez et modifiez le titre</a:t>
            </a:r>
            <a:endParaRPr lang="fr-FR"/>
          </a:p>
        </p:txBody>
      </p:sp>
      <p:sp>
        <p:nvSpPr>
          <p:cNvPr id="3" name="Espace réservé du contenu 2"/>
          <p:cNvSpPr>
            <a:spLocks noGrp="1"/>
          </p:cNvSpPr>
          <p:nvPr>
            <p:ph sz="half" idx="1"/>
          </p:nvPr>
        </p:nvSpPr>
        <p:spPr>
          <a:xfrm>
            <a:off x="1187451" y="1600201"/>
            <a:ext cx="4806949" cy="4525963"/>
          </a:xfrm>
        </p:spPr>
        <p:txBody>
          <a:bodyPr/>
          <a:lstStyle>
            <a:lvl1pPr>
              <a:defRPr sz="20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nl-BE" dirty="0"/>
              <a:t>Cliquez pour modifier les styles du texte du masque</a:t>
            </a:r>
          </a:p>
          <a:p>
            <a:pPr lvl="1"/>
            <a:r>
              <a:rPr lang="nl-BE" dirty="0"/>
              <a:t>Deuxième niveau</a:t>
            </a:r>
          </a:p>
          <a:p>
            <a:pPr lvl="2"/>
            <a:r>
              <a:rPr lang="nl-BE" dirty="0"/>
              <a:t>Troisième niveau</a:t>
            </a:r>
          </a:p>
          <a:p>
            <a:pPr lvl="3"/>
            <a:r>
              <a:rPr lang="nl-BE" dirty="0"/>
              <a:t>Quatrième niveau</a:t>
            </a:r>
          </a:p>
          <a:p>
            <a:pPr lvl="4"/>
            <a:r>
              <a:rPr lang="nl-BE" dirty="0"/>
              <a:t>Cinquième niveau</a:t>
            </a:r>
            <a:endParaRPr lang="fr-FR" dirty="0"/>
          </a:p>
        </p:txBody>
      </p:sp>
      <p:sp>
        <p:nvSpPr>
          <p:cNvPr id="4" name="Espace réservé du contenu 3"/>
          <p:cNvSpPr>
            <a:spLocks noGrp="1"/>
          </p:cNvSpPr>
          <p:nvPr>
            <p:ph sz="half" idx="2"/>
          </p:nvPr>
        </p:nvSpPr>
        <p:spPr>
          <a:xfrm>
            <a:off x="6197601" y="1600201"/>
            <a:ext cx="4804833" cy="4525963"/>
          </a:xfrm>
        </p:spPr>
        <p:txBody>
          <a:bodyPr/>
          <a:lstStyle>
            <a:lvl1pPr>
              <a:defRPr sz="20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nl-BE" dirty="0"/>
              <a:t>Cliquez pour modifier les styles du texte du masque</a:t>
            </a:r>
          </a:p>
          <a:p>
            <a:pPr lvl="1"/>
            <a:r>
              <a:rPr lang="nl-BE" dirty="0"/>
              <a:t>Deuxième niveau</a:t>
            </a:r>
          </a:p>
          <a:p>
            <a:pPr lvl="2"/>
            <a:r>
              <a:rPr lang="nl-BE" dirty="0"/>
              <a:t>Troisième niveau</a:t>
            </a:r>
          </a:p>
          <a:p>
            <a:pPr lvl="3"/>
            <a:r>
              <a:rPr lang="nl-BE" dirty="0"/>
              <a:t>Quatrième niveau</a:t>
            </a:r>
          </a:p>
          <a:p>
            <a:pPr lvl="4"/>
            <a:r>
              <a:rPr lang="nl-BE" dirty="0"/>
              <a:t>Cinquième niveau</a:t>
            </a:r>
            <a:endParaRPr lang="fr-FR" dirty="0"/>
          </a:p>
        </p:txBody>
      </p:sp>
      <p:sp>
        <p:nvSpPr>
          <p:cNvPr id="6" name="Espace réservé du pied de page 5"/>
          <p:cNvSpPr>
            <a:spLocks noGrp="1"/>
          </p:cNvSpPr>
          <p:nvPr>
            <p:ph type="ftr" sz="quarter" idx="10"/>
          </p:nvPr>
        </p:nvSpPr>
        <p:spPr/>
        <p:txBody>
          <a:bodyPr/>
          <a:lstStyle>
            <a:lvl1pPr>
              <a:defRPr/>
            </a:lvl1pPr>
          </a:lstStyle>
          <a:p>
            <a:pPr>
              <a:defRPr/>
            </a:pPr>
            <a:endParaRPr lang="fr-FR"/>
          </a:p>
        </p:txBody>
      </p:sp>
      <p:sp>
        <p:nvSpPr>
          <p:cNvPr id="7" name="Espace réservé du numéro de diapositive 6"/>
          <p:cNvSpPr>
            <a:spLocks noGrp="1"/>
          </p:cNvSpPr>
          <p:nvPr>
            <p:ph type="sldNum" sz="quarter" idx="11"/>
          </p:nvPr>
        </p:nvSpPr>
        <p:spPr/>
        <p:txBody>
          <a:bodyPr/>
          <a:lstStyle>
            <a:lvl1pPr>
              <a:defRPr/>
            </a:lvl1pPr>
          </a:lstStyle>
          <a:p>
            <a:pPr>
              <a:defRPr/>
            </a:pPr>
            <a:fld id="{DBDA5979-853C-AB46-B896-4F52B34100CA}" type="slidenum">
              <a:rPr lang="fr-FR"/>
              <a:pPr>
                <a:defRPr/>
              </a:pPr>
              <a:t>‹N°›</a:t>
            </a:fld>
            <a:endParaRPr lang="fr-FR"/>
          </a:p>
        </p:txBody>
      </p:sp>
    </p:spTree>
    <p:extLst>
      <p:ext uri="{BB962C8B-B14F-4D97-AF65-F5344CB8AC3E}">
        <p14:creationId xmlns:p14="http://schemas.microsoft.com/office/powerpoint/2010/main" val="1307287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cxnSp>
        <p:nvCxnSpPr>
          <p:cNvPr id="7" name="Connecteur droit 6"/>
          <p:cNvCxnSpPr/>
          <p:nvPr userDrawn="1"/>
        </p:nvCxnSpPr>
        <p:spPr>
          <a:xfrm>
            <a:off x="1206500" y="1052513"/>
            <a:ext cx="9795933" cy="0"/>
          </a:xfrm>
          <a:prstGeom prst="line">
            <a:avLst/>
          </a:prstGeom>
          <a:ln w="12700" cmpd="sng">
            <a:solidFill>
              <a:srgbClr val="C5007B"/>
            </a:solidFill>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1206500" y="274638"/>
            <a:ext cx="9795936" cy="777875"/>
          </a:xfrm>
        </p:spPr>
        <p:txBody>
          <a:bodyPr/>
          <a:lstStyle>
            <a:lvl1pPr>
              <a:defRPr/>
            </a:lvl1pPr>
          </a:lstStyle>
          <a:p>
            <a:r>
              <a:rPr lang="nl-BE"/>
              <a:t>Cliquez et modifiez le titre</a:t>
            </a:r>
            <a:endParaRPr lang="fr-FR"/>
          </a:p>
        </p:txBody>
      </p:sp>
      <p:sp>
        <p:nvSpPr>
          <p:cNvPr id="3" name="Espace réservé du texte 2"/>
          <p:cNvSpPr>
            <a:spLocks noGrp="1"/>
          </p:cNvSpPr>
          <p:nvPr>
            <p:ph type="body" idx="1"/>
          </p:nvPr>
        </p:nvSpPr>
        <p:spPr>
          <a:xfrm>
            <a:off x="1187451" y="1535113"/>
            <a:ext cx="4809067"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dirty="0"/>
              <a:t>Cliquez pour modifier les styles du texte du masque</a:t>
            </a:r>
          </a:p>
        </p:txBody>
      </p:sp>
      <p:sp>
        <p:nvSpPr>
          <p:cNvPr id="4" name="Espace réservé du contenu 3"/>
          <p:cNvSpPr>
            <a:spLocks noGrp="1"/>
          </p:cNvSpPr>
          <p:nvPr>
            <p:ph sz="half" idx="2"/>
          </p:nvPr>
        </p:nvSpPr>
        <p:spPr>
          <a:xfrm>
            <a:off x="1187451" y="2174875"/>
            <a:ext cx="4809067" cy="3951288"/>
          </a:xfrm>
        </p:spPr>
        <p:txBody>
          <a:bodyPr/>
          <a:lstStyle>
            <a:lvl1pPr>
              <a:defRPr sz="18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nl-BE" dirty="0"/>
              <a:t>Cliquez pour modifier les styles du texte du masque</a:t>
            </a:r>
          </a:p>
          <a:p>
            <a:pPr lvl="1"/>
            <a:r>
              <a:rPr lang="nl-BE" dirty="0"/>
              <a:t>Deuxième niveau</a:t>
            </a:r>
          </a:p>
          <a:p>
            <a:pPr lvl="2"/>
            <a:r>
              <a:rPr lang="nl-BE" dirty="0"/>
              <a:t>Troisième niveau</a:t>
            </a:r>
          </a:p>
          <a:p>
            <a:pPr lvl="3"/>
            <a:r>
              <a:rPr lang="nl-BE" dirty="0"/>
              <a:t>Quatrième niveau</a:t>
            </a:r>
          </a:p>
          <a:p>
            <a:pPr lvl="4"/>
            <a:r>
              <a:rPr lang="nl-BE" dirty="0"/>
              <a:t>Cinquième niveau</a:t>
            </a:r>
            <a:endParaRPr lang="fr-FR" dirty="0"/>
          </a:p>
        </p:txBody>
      </p:sp>
      <p:sp>
        <p:nvSpPr>
          <p:cNvPr id="5" name="Espace réservé du texte 4"/>
          <p:cNvSpPr>
            <a:spLocks noGrp="1"/>
          </p:cNvSpPr>
          <p:nvPr>
            <p:ph type="body" sz="quarter" idx="3"/>
          </p:nvPr>
        </p:nvSpPr>
        <p:spPr>
          <a:xfrm>
            <a:off x="6193368" y="1535113"/>
            <a:ext cx="4809067" cy="639762"/>
          </a:xfrm>
        </p:spPr>
        <p:txBody>
          <a:bodyPr anchor="b">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BE" dirty="0"/>
              <a:t>Cliquez pour modifier les styles du texte du masque</a:t>
            </a:r>
          </a:p>
        </p:txBody>
      </p:sp>
      <p:sp>
        <p:nvSpPr>
          <p:cNvPr id="6" name="Espace réservé du contenu 5"/>
          <p:cNvSpPr>
            <a:spLocks noGrp="1"/>
          </p:cNvSpPr>
          <p:nvPr>
            <p:ph sz="quarter" idx="4"/>
          </p:nvPr>
        </p:nvSpPr>
        <p:spPr>
          <a:xfrm>
            <a:off x="6193368" y="2174875"/>
            <a:ext cx="4809067" cy="3951288"/>
          </a:xfrm>
        </p:spPr>
        <p:txBody>
          <a:bodyPr/>
          <a:lstStyle>
            <a:lvl1pPr>
              <a:defRPr sz="18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nl-BE" dirty="0"/>
              <a:t>Cliquez pour modifier les styles du texte du masque</a:t>
            </a:r>
          </a:p>
          <a:p>
            <a:pPr lvl="1"/>
            <a:r>
              <a:rPr lang="nl-BE" dirty="0"/>
              <a:t>Deuxième niveau</a:t>
            </a:r>
          </a:p>
          <a:p>
            <a:pPr lvl="2"/>
            <a:r>
              <a:rPr lang="nl-BE" dirty="0"/>
              <a:t>Troisième niveau</a:t>
            </a:r>
          </a:p>
          <a:p>
            <a:pPr lvl="3"/>
            <a:r>
              <a:rPr lang="nl-BE" dirty="0"/>
              <a:t>Quatrième niveau</a:t>
            </a:r>
          </a:p>
          <a:p>
            <a:pPr lvl="4"/>
            <a:r>
              <a:rPr lang="nl-BE" dirty="0"/>
              <a:t>Cinquième niveau</a:t>
            </a:r>
            <a:endParaRPr lang="fr-FR" dirty="0"/>
          </a:p>
        </p:txBody>
      </p:sp>
      <p:sp>
        <p:nvSpPr>
          <p:cNvPr id="8" name="Espace réservé du pied de page 7"/>
          <p:cNvSpPr>
            <a:spLocks noGrp="1"/>
          </p:cNvSpPr>
          <p:nvPr>
            <p:ph type="ftr" sz="quarter" idx="10"/>
          </p:nvPr>
        </p:nvSpPr>
        <p:spPr/>
        <p:txBody>
          <a:bodyPr/>
          <a:lstStyle>
            <a:lvl1pPr>
              <a:defRPr/>
            </a:lvl1pPr>
          </a:lstStyle>
          <a:p>
            <a:pPr>
              <a:defRPr/>
            </a:pPr>
            <a:endParaRPr lang="fr-FR"/>
          </a:p>
        </p:txBody>
      </p:sp>
      <p:sp>
        <p:nvSpPr>
          <p:cNvPr id="9" name="Espace réservé du numéro de diapositive 8"/>
          <p:cNvSpPr>
            <a:spLocks noGrp="1"/>
          </p:cNvSpPr>
          <p:nvPr>
            <p:ph type="sldNum" sz="quarter" idx="11"/>
          </p:nvPr>
        </p:nvSpPr>
        <p:spPr/>
        <p:txBody>
          <a:bodyPr/>
          <a:lstStyle>
            <a:lvl1pPr>
              <a:defRPr/>
            </a:lvl1pPr>
          </a:lstStyle>
          <a:p>
            <a:pPr>
              <a:defRPr/>
            </a:pPr>
            <a:fld id="{15E01D9A-4542-BD4B-9BC1-437DCECF9261}" type="slidenum">
              <a:rPr lang="fr-FR"/>
              <a:pPr>
                <a:defRPr/>
              </a:pPr>
              <a:t>‹N°›</a:t>
            </a:fld>
            <a:endParaRPr lang="fr-FR"/>
          </a:p>
        </p:txBody>
      </p:sp>
    </p:spTree>
    <p:extLst>
      <p:ext uri="{BB962C8B-B14F-4D97-AF65-F5344CB8AC3E}">
        <p14:creationId xmlns:p14="http://schemas.microsoft.com/office/powerpoint/2010/main" val="9613646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cxnSp>
        <p:nvCxnSpPr>
          <p:cNvPr id="3" name="Connecteur droit 2"/>
          <p:cNvCxnSpPr/>
          <p:nvPr userDrawn="1"/>
        </p:nvCxnSpPr>
        <p:spPr>
          <a:xfrm>
            <a:off x="1206500" y="1052513"/>
            <a:ext cx="9795933" cy="0"/>
          </a:xfrm>
          <a:prstGeom prst="line">
            <a:avLst/>
          </a:prstGeom>
          <a:ln w="12700" cmpd="sng">
            <a:solidFill>
              <a:srgbClr val="C5007B"/>
            </a:solidFill>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1206499" y="274638"/>
            <a:ext cx="9795935" cy="777875"/>
          </a:xfrm>
        </p:spPr>
        <p:txBody>
          <a:bodyPr/>
          <a:lstStyle/>
          <a:p>
            <a:r>
              <a:rPr lang="nl-BE"/>
              <a:t>Cliquez et modifiez le titre</a:t>
            </a:r>
            <a:endParaRPr lang="fr-FR"/>
          </a:p>
        </p:txBody>
      </p:sp>
      <p:sp>
        <p:nvSpPr>
          <p:cNvPr id="4" name="Espace réservé du pied de page 3"/>
          <p:cNvSpPr>
            <a:spLocks noGrp="1"/>
          </p:cNvSpPr>
          <p:nvPr>
            <p:ph type="ftr" sz="quarter" idx="10"/>
          </p:nvPr>
        </p:nvSpPr>
        <p:spPr/>
        <p:txBody>
          <a:bodyPr/>
          <a:lstStyle>
            <a:lvl1pPr>
              <a:defRPr/>
            </a:lvl1pPr>
          </a:lstStyle>
          <a:p>
            <a:pPr>
              <a:defRPr/>
            </a:pPr>
            <a:endParaRPr lang="fr-FR"/>
          </a:p>
        </p:txBody>
      </p:sp>
      <p:sp>
        <p:nvSpPr>
          <p:cNvPr id="5" name="Espace réservé du numéro de diapositive 4"/>
          <p:cNvSpPr>
            <a:spLocks noGrp="1"/>
          </p:cNvSpPr>
          <p:nvPr>
            <p:ph type="sldNum" sz="quarter" idx="11"/>
          </p:nvPr>
        </p:nvSpPr>
        <p:spPr/>
        <p:txBody>
          <a:bodyPr/>
          <a:lstStyle>
            <a:lvl1pPr>
              <a:defRPr/>
            </a:lvl1pPr>
          </a:lstStyle>
          <a:p>
            <a:pPr>
              <a:defRPr/>
            </a:pPr>
            <a:fld id="{8AA57335-1696-794D-9FA8-C624C48DD576}" type="slidenum">
              <a:rPr lang="fr-FR"/>
              <a:pPr>
                <a:defRPr/>
              </a:pPr>
              <a:t>‹N°›</a:t>
            </a:fld>
            <a:endParaRPr lang="fr-FR"/>
          </a:p>
        </p:txBody>
      </p:sp>
    </p:spTree>
    <p:extLst>
      <p:ext uri="{BB962C8B-B14F-4D97-AF65-F5344CB8AC3E}">
        <p14:creationId xmlns:p14="http://schemas.microsoft.com/office/powerpoint/2010/main" val="42245503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u pied de page 4"/>
          <p:cNvSpPr>
            <a:spLocks noGrp="1"/>
          </p:cNvSpPr>
          <p:nvPr>
            <p:ph type="ftr" sz="quarter" idx="10"/>
          </p:nvPr>
        </p:nvSpPr>
        <p:spPr/>
        <p:txBody>
          <a:bodyPr/>
          <a:lstStyle>
            <a:lvl1pPr>
              <a:defRPr/>
            </a:lvl1pPr>
          </a:lstStyle>
          <a:p>
            <a:pPr>
              <a:defRPr/>
            </a:pPr>
            <a:endParaRPr lang="fr-FR"/>
          </a:p>
        </p:txBody>
      </p:sp>
      <p:sp>
        <p:nvSpPr>
          <p:cNvPr id="3" name="Espace réservé du numéro de diapositive 5"/>
          <p:cNvSpPr>
            <a:spLocks noGrp="1"/>
          </p:cNvSpPr>
          <p:nvPr>
            <p:ph type="sldNum" sz="quarter" idx="11"/>
          </p:nvPr>
        </p:nvSpPr>
        <p:spPr/>
        <p:txBody>
          <a:bodyPr/>
          <a:lstStyle>
            <a:lvl1pPr>
              <a:defRPr/>
            </a:lvl1pPr>
          </a:lstStyle>
          <a:p>
            <a:pPr>
              <a:defRPr/>
            </a:pPr>
            <a:fld id="{984A4230-7DD7-B643-A5C2-D1FEC0249672}" type="slidenum">
              <a:rPr lang="fr-FR"/>
              <a:pPr>
                <a:defRPr/>
              </a:pPr>
              <a:t>‹N°›</a:t>
            </a:fld>
            <a:endParaRPr lang="fr-FR"/>
          </a:p>
        </p:txBody>
      </p:sp>
    </p:spTree>
    <p:extLst>
      <p:ext uri="{BB962C8B-B14F-4D97-AF65-F5344CB8AC3E}">
        <p14:creationId xmlns:p14="http://schemas.microsoft.com/office/powerpoint/2010/main" val="35104765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187452" y="273050"/>
            <a:ext cx="3433233" cy="1162050"/>
          </a:xfrm>
        </p:spPr>
        <p:txBody>
          <a:bodyPr/>
          <a:lstStyle>
            <a:lvl1pPr algn="l">
              <a:defRPr sz="2000" b="1"/>
            </a:lvl1pPr>
          </a:lstStyle>
          <a:p>
            <a:r>
              <a:rPr lang="nl-BE" dirty="0"/>
              <a:t>Cliquez et modifiez le titre</a:t>
            </a:r>
            <a:endParaRPr lang="fr-FR" dirty="0"/>
          </a:p>
        </p:txBody>
      </p:sp>
      <p:sp>
        <p:nvSpPr>
          <p:cNvPr id="3" name="Espace réservé du contenu 2"/>
          <p:cNvSpPr>
            <a:spLocks noGrp="1"/>
          </p:cNvSpPr>
          <p:nvPr>
            <p:ph idx="1"/>
          </p:nvPr>
        </p:nvSpPr>
        <p:spPr>
          <a:xfrm>
            <a:off x="4766734" y="273051"/>
            <a:ext cx="62357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BE" dirty="0"/>
              <a:t>Cliquez pour modifier les styles du texte du masque</a:t>
            </a:r>
          </a:p>
          <a:p>
            <a:pPr lvl="1"/>
            <a:r>
              <a:rPr lang="nl-BE" dirty="0"/>
              <a:t>Deuxième niveau</a:t>
            </a:r>
          </a:p>
          <a:p>
            <a:pPr lvl="2"/>
            <a:r>
              <a:rPr lang="nl-BE" dirty="0"/>
              <a:t>Troisième niveau</a:t>
            </a:r>
          </a:p>
          <a:p>
            <a:pPr lvl="3"/>
            <a:r>
              <a:rPr lang="nl-BE" dirty="0"/>
              <a:t>Quatrième niveau</a:t>
            </a:r>
          </a:p>
          <a:p>
            <a:pPr lvl="4"/>
            <a:r>
              <a:rPr lang="nl-BE" dirty="0"/>
              <a:t>Cinquième niveau</a:t>
            </a:r>
            <a:endParaRPr lang="fr-FR" dirty="0"/>
          </a:p>
        </p:txBody>
      </p:sp>
      <p:sp>
        <p:nvSpPr>
          <p:cNvPr id="4" name="Espace réservé du texte 3"/>
          <p:cNvSpPr>
            <a:spLocks noGrp="1"/>
          </p:cNvSpPr>
          <p:nvPr>
            <p:ph type="body" sz="half" idx="2"/>
          </p:nvPr>
        </p:nvSpPr>
        <p:spPr>
          <a:xfrm>
            <a:off x="1206500" y="1435101"/>
            <a:ext cx="34141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BE" dirty="0"/>
              <a:t>Cliquez pour modifier les styles du texte du masque</a:t>
            </a:r>
          </a:p>
        </p:txBody>
      </p:sp>
      <p:sp>
        <p:nvSpPr>
          <p:cNvPr id="5" name="Espace réservé du pied de page 4"/>
          <p:cNvSpPr>
            <a:spLocks noGrp="1"/>
          </p:cNvSpPr>
          <p:nvPr>
            <p:ph type="ftr" sz="quarter" idx="10"/>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1"/>
          </p:nvPr>
        </p:nvSpPr>
        <p:spPr/>
        <p:txBody>
          <a:bodyPr/>
          <a:lstStyle>
            <a:lvl1pPr>
              <a:defRPr/>
            </a:lvl1pPr>
          </a:lstStyle>
          <a:p>
            <a:pPr>
              <a:defRPr/>
            </a:pPr>
            <a:fld id="{400B09DB-7062-2246-BE4D-9D704E978648}" type="slidenum">
              <a:rPr lang="fr-FR"/>
              <a:pPr>
                <a:defRPr/>
              </a:pPr>
              <a:t>‹N°›</a:t>
            </a:fld>
            <a:endParaRPr lang="fr-FR"/>
          </a:p>
        </p:txBody>
      </p:sp>
    </p:spTree>
    <p:extLst>
      <p:ext uri="{BB962C8B-B14F-4D97-AF65-F5344CB8AC3E}">
        <p14:creationId xmlns:p14="http://schemas.microsoft.com/office/powerpoint/2010/main" val="599762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1206501" y="274639"/>
            <a:ext cx="10037233" cy="777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45720" rIns="91440" bIns="45720" numCol="1" anchor="b" anchorCtr="0" compatLnSpc="1">
            <a:prstTxWarp prst="textNoShape">
              <a:avLst/>
            </a:prstTxWarp>
          </a:bodyPr>
          <a:lstStyle/>
          <a:p>
            <a:pPr lvl="0"/>
            <a:r>
              <a:rPr lang="nl-BE"/>
              <a:t>Cliquez et modifiez le titre</a:t>
            </a:r>
            <a:endParaRPr lang="fr-FR"/>
          </a:p>
        </p:txBody>
      </p:sp>
      <p:sp>
        <p:nvSpPr>
          <p:cNvPr id="1027" name="Espace réservé du texte 2"/>
          <p:cNvSpPr>
            <a:spLocks noGrp="1"/>
          </p:cNvSpPr>
          <p:nvPr>
            <p:ph type="body" idx="1"/>
          </p:nvPr>
        </p:nvSpPr>
        <p:spPr bwMode="auto">
          <a:xfrm>
            <a:off x="1206501" y="1263650"/>
            <a:ext cx="10037233" cy="4687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45720" rIns="91440" bIns="45720" numCol="1" anchor="t" anchorCtr="0" compatLnSpc="1">
            <a:prstTxWarp prst="textNoShape">
              <a:avLst/>
            </a:prstTxWarp>
          </a:bodyPr>
          <a:lstStyle/>
          <a:p>
            <a:pPr lvl="0"/>
            <a:r>
              <a:rPr lang="nl-BE"/>
              <a:t>Cliquez pour modifier les styles du texte du masque</a:t>
            </a:r>
          </a:p>
          <a:p>
            <a:pPr lvl="1"/>
            <a:r>
              <a:rPr lang="nl-BE"/>
              <a:t>Deuxième niveau</a:t>
            </a:r>
          </a:p>
          <a:p>
            <a:pPr lvl="2"/>
            <a:r>
              <a:rPr lang="nl-BE"/>
              <a:t>Troisième niveau</a:t>
            </a:r>
          </a:p>
          <a:p>
            <a:pPr lvl="3"/>
            <a:r>
              <a:rPr lang="nl-BE"/>
              <a:t>Quatrième niveau</a:t>
            </a:r>
          </a:p>
          <a:p>
            <a:pPr lvl="4"/>
            <a:r>
              <a:rPr lang="nl-BE"/>
              <a:t>Cinquième niveau</a:t>
            </a:r>
            <a:endParaRPr lang="fr-FR"/>
          </a:p>
        </p:txBody>
      </p:sp>
      <p:sp>
        <p:nvSpPr>
          <p:cNvPr id="5" name="Espace réservé du pied de page 4"/>
          <p:cNvSpPr>
            <a:spLocks noGrp="1"/>
          </p:cNvSpPr>
          <p:nvPr>
            <p:ph type="ftr" sz="quarter" idx="3"/>
          </p:nvPr>
        </p:nvSpPr>
        <p:spPr>
          <a:xfrm>
            <a:off x="1206500" y="6438901"/>
            <a:ext cx="3860800" cy="282575"/>
          </a:xfrm>
          <a:prstGeom prst="rect">
            <a:avLst/>
          </a:prstGeom>
        </p:spPr>
        <p:txBody>
          <a:bodyPr vert="horz" lIns="0" tIns="45720" rIns="91440" bIns="45720" rtlCol="0" anchor="ctr"/>
          <a:lstStyle>
            <a:lvl1pPr algn="l" fontAlgn="auto">
              <a:spcBef>
                <a:spcPts val="0"/>
              </a:spcBef>
              <a:spcAft>
                <a:spcPts val="0"/>
              </a:spcAft>
              <a:defRPr sz="1000" b="0" i="0">
                <a:solidFill>
                  <a:schemeClr val="bg1"/>
                </a:solidFill>
                <a:latin typeface="Century Gothic"/>
                <a:ea typeface="+mn-ea"/>
                <a:cs typeface="Century Gothic"/>
              </a:defRPr>
            </a:lvl1pPr>
          </a:lstStyle>
          <a:p>
            <a:pPr>
              <a:defRPr/>
            </a:pPr>
            <a:endParaRPr lang="fr-FR"/>
          </a:p>
        </p:txBody>
      </p:sp>
      <p:sp>
        <p:nvSpPr>
          <p:cNvPr id="6" name="Espace réservé du numéro de diapositive 5"/>
          <p:cNvSpPr>
            <a:spLocks noGrp="1"/>
          </p:cNvSpPr>
          <p:nvPr>
            <p:ph type="sldNum" sz="quarter" idx="4"/>
          </p:nvPr>
        </p:nvSpPr>
        <p:spPr>
          <a:xfrm>
            <a:off x="1" y="6438901"/>
            <a:ext cx="486833" cy="282575"/>
          </a:xfrm>
          <a:prstGeom prst="rect">
            <a:avLst/>
          </a:prstGeom>
        </p:spPr>
        <p:txBody>
          <a:bodyPr vert="horz" lIns="91440" tIns="45720" rIns="91440" bIns="45720" rtlCol="0" anchor="ctr"/>
          <a:lstStyle>
            <a:lvl1pPr algn="r" fontAlgn="auto">
              <a:spcBef>
                <a:spcPts val="0"/>
              </a:spcBef>
              <a:spcAft>
                <a:spcPts val="0"/>
              </a:spcAft>
              <a:defRPr sz="1200">
                <a:solidFill>
                  <a:srgbClr val="FFFFFF"/>
                </a:solidFill>
                <a:latin typeface="+mn-lt"/>
                <a:ea typeface="+mn-ea"/>
                <a:cs typeface="+mn-cs"/>
              </a:defRPr>
            </a:lvl1pPr>
          </a:lstStyle>
          <a:p>
            <a:pPr>
              <a:defRPr/>
            </a:pPr>
            <a:fld id="{129EC0B1-A6BA-5F49-A6DA-3DDC638F0097}"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85" r:id="rId8"/>
    <p:sldLayoutId id="2147483686" r:id="rId9"/>
    <p:sldLayoutId id="2147483687" r:id="rId10"/>
    <p:sldLayoutId id="2147483688" r:id="rId11"/>
  </p:sldLayoutIdLst>
  <p:hf hdr="0" dt="0"/>
  <p:txStyles>
    <p:titleStyle>
      <a:lvl1pPr algn="l" defTabSz="457200" rtl="0" eaLnBrk="0" fontAlgn="base" hangingPunct="0">
        <a:spcBef>
          <a:spcPct val="0"/>
        </a:spcBef>
        <a:spcAft>
          <a:spcPct val="0"/>
        </a:spcAft>
        <a:defRPr sz="2800" b="1" kern="1200">
          <a:solidFill>
            <a:srgbClr val="C5007B"/>
          </a:solidFill>
          <a:latin typeface="Century Gothic"/>
          <a:ea typeface="ＭＳ Ｐゴシック" charset="0"/>
          <a:cs typeface="Century Gothic"/>
        </a:defRPr>
      </a:lvl1pPr>
      <a:lvl2pPr algn="l" defTabSz="457200" rtl="0" eaLnBrk="0" fontAlgn="base" hangingPunct="0">
        <a:spcBef>
          <a:spcPct val="0"/>
        </a:spcBef>
        <a:spcAft>
          <a:spcPct val="0"/>
        </a:spcAft>
        <a:defRPr sz="2800" b="1">
          <a:solidFill>
            <a:srgbClr val="C5007B"/>
          </a:solidFill>
          <a:latin typeface="Century Gothic" charset="0"/>
          <a:ea typeface="ＭＳ Ｐゴシック" charset="0"/>
        </a:defRPr>
      </a:lvl2pPr>
      <a:lvl3pPr algn="l" defTabSz="457200" rtl="0" eaLnBrk="0" fontAlgn="base" hangingPunct="0">
        <a:spcBef>
          <a:spcPct val="0"/>
        </a:spcBef>
        <a:spcAft>
          <a:spcPct val="0"/>
        </a:spcAft>
        <a:defRPr sz="2800" b="1">
          <a:solidFill>
            <a:srgbClr val="C5007B"/>
          </a:solidFill>
          <a:latin typeface="Century Gothic" charset="0"/>
          <a:ea typeface="ＭＳ Ｐゴシック" charset="0"/>
        </a:defRPr>
      </a:lvl3pPr>
      <a:lvl4pPr algn="l" defTabSz="457200" rtl="0" eaLnBrk="0" fontAlgn="base" hangingPunct="0">
        <a:spcBef>
          <a:spcPct val="0"/>
        </a:spcBef>
        <a:spcAft>
          <a:spcPct val="0"/>
        </a:spcAft>
        <a:defRPr sz="2800" b="1">
          <a:solidFill>
            <a:srgbClr val="C5007B"/>
          </a:solidFill>
          <a:latin typeface="Century Gothic" charset="0"/>
          <a:ea typeface="ＭＳ Ｐゴシック" charset="0"/>
        </a:defRPr>
      </a:lvl4pPr>
      <a:lvl5pPr algn="l" defTabSz="457200" rtl="0" eaLnBrk="0" fontAlgn="base" hangingPunct="0">
        <a:spcBef>
          <a:spcPct val="0"/>
        </a:spcBef>
        <a:spcAft>
          <a:spcPct val="0"/>
        </a:spcAft>
        <a:defRPr sz="2800" b="1">
          <a:solidFill>
            <a:srgbClr val="C5007B"/>
          </a:solidFill>
          <a:latin typeface="Century Gothic" charset="0"/>
          <a:ea typeface="ＭＳ Ｐゴシック" charset="0"/>
        </a:defRPr>
      </a:lvl5pPr>
      <a:lvl6pPr marL="457200" algn="l" defTabSz="457200" rtl="0" fontAlgn="base">
        <a:spcBef>
          <a:spcPct val="0"/>
        </a:spcBef>
        <a:spcAft>
          <a:spcPct val="0"/>
        </a:spcAft>
        <a:defRPr sz="2800" b="1">
          <a:solidFill>
            <a:srgbClr val="C5007B"/>
          </a:solidFill>
          <a:latin typeface="Century Gothic" charset="0"/>
          <a:ea typeface="ＭＳ Ｐゴシック" charset="0"/>
        </a:defRPr>
      </a:lvl6pPr>
      <a:lvl7pPr marL="914400" algn="l" defTabSz="457200" rtl="0" fontAlgn="base">
        <a:spcBef>
          <a:spcPct val="0"/>
        </a:spcBef>
        <a:spcAft>
          <a:spcPct val="0"/>
        </a:spcAft>
        <a:defRPr sz="2800" b="1">
          <a:solidFill>
            <a:srgbClr val="C5007B"/>
          </a:solidFill>
          <a:latin typeface="Century Gothic" charset="0"/>
          <a:ea typeface="ＭＳ Ｐゴシック" charset="0"/>
        </a:defRPr>
      </a:lvl7pPr>
      <a:lvl8pPr marL="1371600" algn="l" defTabSz="457200" rtl="0" fontAlgn="base">
        <a:spcBef>
          <a:spcPct val="0"/>
        </a:spcBef>
        <a:spcAft>
          <a:spcPct val="0"/>
        </a:spcAft>
        <a:defRPr sz="2800" b="1">
          <a:solidFill>
            <a:srgbClr val="C5007B"/>
          </a:solidFill>
          <a:latin typeface="Century Gothic" charset="0"/>
          <a:ea typeface="ＭＳ Ｐゴシック" charset="0"/>
        </a:defRPr>
      </a:lvl8pPr>
      <a:lvl9pPr marL="1828800" algn="l" defTabSz="457200" rtl="0" fontAlgn="base">
        <a:spcBef>
          <a:spcPct val="0"/>
        </a:spcBef>
        <a:spcAft>
          <a:spcPct val="0"/>
        </a:spcAft>
        <a:defRPr sz="2800" b="1">
          <a:solidFill>
            <a:srgbClr val="C5007B"/>
          </a:solidFill>
          <a:latin typeface="Century Gothic" charset="0"/>
          <a:ea typeface="ＭＳ Ｐゴシック" charset="0"/>
        </a:defRPr>
      </a:lvl9pPr>
    </p:titleStyle>
    <p:bodyStyle>
      <a:lvl1pPr marL="342900" indent="-342900" algn="l" defTabSz="457200" rtl="0" eaLnBrk="0" fontAlgn="base" hangingPunct="0">
        <a:spcBef>
          <a:spcPct val="20000"/>
        </a:spcBef>
        <a:spcAft>
          <a:spcPts val="1200"/>
        </a:spcAft>
        <a:buFont typeface="Arial" charset="0"/>
        <a:defRPr sz="2400" b="1" kern="1200">
          <a:solidFill>
            <a:srgbClr val="D793B6"/>
          </a:solidFill>
          <a:latin typeface="Century Gothic"/>
          <a:ea typeface="ＭＳ Ｐゴシック" charset="0"/>
          <a:cs typeface="Century Gothic"/>
        </a:defRPr>
      </a:lvl1pPr>
      <a:lvl2pPr marL="742950" indent="-285750" algn="l" defTabSz="457200" rtl="0" eaLnBrk="0" fontAlgn="base" hangingPunct="0">
        <a:spcBef>
          <a:spcPct val="20000"/>
        </a:spcBef>
        <a:spcAft>
          <a:spcPct val="0"/>
        </a:spcAft>
        <a:buFont typeface="Arial" charset="0"/>
        <a:defRPr sz="1600" kern="1200">
          <a:solidFill>
            <a:srgbClr val="7F7F7F"/>
          </a:solidFill>
          <a:latin typeface="Century Gothic"/>
          <a:ea typeface="ＭＳ Ｐゴシック" charset="0"/>
          <a:cs typeface="Century Gothic"/>
        </a:defRPr>
      </a:lvl2pPr>
      <a:lvl3pPr marL="536575" indent="-196850" algn="l" defTabSz="457200" rtl="0" eaLnBrk="0" fontAlgn="base" hangingPunct="0">
        <a:spcBef>
          <a:spcPct val="20000"/>
        </a:spcBef>
        <a:spcAft>
          <a:spcPct val="0"/>
        </a:spcAft>
        <a:buClr>
          <a:srgbClr val="D793B6"/>
        </a:buClr>
        <a:buFont typeface="Arial" charset="0"/>
        <a:buChar char="•"/>
        <a:defRPr sz="1400" kern="1200">
          <a:solidFill>
            <a:srgbClr val="7F7F7F"/>
          </a:solidFill>
          <a:latin typeface="Century Gothic"/>
          <a:ea typeface="ＭＳ Ｐゴシック" charset="0"/>
          <a:cs typeface="Century Gothic"/>
        </a:defRPr>
      </a:lvl3pPr>
      <a:lvl4pPr marL="984250" indent="-228600" algn="l" defTabSz="457200" rtl="0" eaLnBrk="0" fontAlgn="base" hangingPunct="0">
        <a:spcBef>
          <a:spcPct val="20000"/>
        </a:spcBef>
        <a:spcAft>
          <a:spcPct val="0"/>
        </a:spcAft>
        <a:buFont typeface="Arial" charset="0"/>
        <a:buChar char="–"/>
        <a:defRPr sz="1400" kern="1200">
          <a:solidFill>
            <a:srgbClr val="7F7F7F"/>
          </a:solidFill>
          <a:latin typeface="Century Gothic"/>
          <a:ea typeface="ＭＳ Ｐゴシック" charset="0"/>
          <a:cs typeface="Century Gothic"/>
        </a:defRPr>
      </a:lvl4pPr>
      <a:lvl5pPr marL="1339850" indent="-228600" algn="l" defTabSz="457200" rtl="0" eaLnBrk="0" fontAlgn="base" hangingPunct="0">
        <a:spcBef>
          <a:spcPct val="20000"/>
        </a:spcBef>
        <a:spcAft>
          <a:spcPct val="0"/>
        </a:spcAft>
        <a:buFont typeface="Arial" charset="0"/>
        <a:buChar char="»"/>
        <a:defRPr sz="1400" kern="1200">
          <a:solidFill>
            <a:srgbClr val="7F7F7F"/>
          </a:solidFill>
          <a:latin typeface="Century Gothic"/>
          <a:ea typeface="ＭＳ Ｐゴシック"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jpeg"/><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1.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2.jpeg"/><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3.jpeg"/><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4.jpeg"/><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22.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2.sv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4.jpeg"/><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29.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5.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mailto:philippe.dussard@neomansio.be" TargetMode="External"/><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4.jpeg"/><Relationship Id="rId1" Type="http://schemas.openxmlformats.org/officeDocument/2006/relationships/slideLayout" Target="../slideLayouts/slideLayout3.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7.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291D792-6D79-45BA-ADBA-46C7854620F4}"/>
              </a:ext>
            </a:extLst>
          </p:cNvPr>
          <p:cNvSpPr>
            <a:spLocks noGrp="1"/>
          </p:cNvSpPr>
          <p:nvPr>
            <p:ph type="ctrTitle"/>
          </p:nvPr>
        </p:nvSpPr>
        <p:spPr>
          <a:xfrm>
            <a:off x="7830534" y="5605325"/>
            <a:ext cx="4072379" cy="1034911"/>
          </a:xfrm>
        </p:spPr>
        <p:txBody>
          <a:bodyPr/>
          <a:lstStyle/>
          <a:p>
            <a:pPr algn="r"/>
            <a:r>
              <a:rPr lang="fr-FR" dirty="0"/>
              <a:t>Conférence de presse</a:t>
            </a:r>
            <a:br>
              <a:rPr lang="fr-FR" dirty="0"/>
            </a:br>
            <a:r>
              <a:rPr lang="fr-FR" sz="1600" b="0" dirty="0"/>
              <a:t>19 avril 2021</a:t>
            </a:r>
            <a:endParaRPr lang="fr-BE" sz="1600" b="0" dirty="0"/>
          </a:p>
        </p:txBody>
      </p:sp>
      <p:sp>
        <p:nvSpPr>
          <p:cNvPr id="3" name="Sous-titre 2">
            <a:extLst>
              <a:ext uri="{FF2B5EF4-FFF2-40B4-BE49-F238E27FC236}">
                <a16:creationId xmlns:a16="http://schemas.microsoft.com/office/drawing/2014/main" id="{708A324F-106D-4F91-B653-8A24E6F1A6EB}"/>
              </a:ext>
            </a:extLst>
          </p:cNvPr>
          <p:cNvSpPr>
            <a:spLocks noGrp="1"/>
          </p:cNvSpPr>
          <p:nvPr>
            <p:ph type="subTitle" idx="1"/>
          </p:nvPr>
        </p:nvSpPr>
        <p:spPr>
          <a:xfrm>
            <a:off x="7626285" y="2224655"/>
            <a:ext cx="4276628" cy="1752600"/>
          </a:xfrm>
        </p:spPr>
        <p:txBody>
          <a:bodyPr>
            <a:normAutofit/>
          </a:bodyPr>
          <a:lstStyle/>
          <a:p>
            <a:r>
              <a:rPr lang="fr-FR" sz="3600" b="1" dirty="0"/>
              <a:t>Centre Cinéraire</a:t>
            </a:r>
            <a:br>
              <a:rPr lang="fr-FR" sz="3600" b="1" dirty="0"/>
            </a:br>
            <a:r>
              <a:rPr lang="fr-FR" sz="3600" b="1" dirty="0"/>
              <a:t>de </a:t>
            </a:r>
            <a:r>
              <a:rPr lang="fr-FR" sz="3600" b="1" dirty="0">
                <a:solidFill>
                  <a:schemeClr val="bg1"/>
                </a:solidFill>
              </a:rPr>
              <a:t>Neufchâteau</a:t>
            </a:r>
          </a:p>
        </p:txBody>
      </p:sp>
    </p:spTree>
    <p:extLst>
      <p:ext uri="{BB962C8B-B14F-4D97-AF65-F5344CB8AC3E}">
        <p14:creationId xmlns:p14="http://schemas.microsoft.com/office/powerpoint/2010/main" val="3865183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AF17FF16-CDBF-AB48-AFB8-E2512108F341}"/>
              </a:ext>
            </a:extLst>
          </p:cNvPr>
          <p:cNvSpPr>
            <a:spLocks noGrp="1"/>
          </p:cNvSpPr>
          <p:nvPr>
            <p:ph type="sldNum" sz="quarter" idx="12"/>
          </p:nvPr>
        </p:nvSpPr>
        <p:spPr>
          <a:xfrm>
            <a:off x="1" y="6438901"/>
            <a:ext cx="486833" cy="282575"/>
          </a:xfrm>
        </p:spPr>
        <p:txBody>
          <a:bodyPr/>
          <a:lstStyle/>
          <a:p>
            <a:pPr>
              <a:defRPr/>
            </a:pPr>
            <a:fld id="{2ABF3A6C-4066-1B4C-87C1-BAFBCBA678CB}" type="slidenum">
              <a:rPr lang="fr-FR" smtClean="0"/>
              <a:pPr>
                <a:defRPr/>
              </a:pPr>
              <a:t>10</a:t>
            </a:fld>
            <a:endParaRPr lang="fr-FR" dirty="0"/>
          </a:p>
        </p:txBody>
      </p:sp>
      <p:sp>
        <p:nvSpPr>
          <p:cNvPr id="7" name="Espace réservé du pied de page 3">
            <a:extLst>
              <a:ext uri="{FF2B5EF4-FFF2-40B4-BE49-F238E27FC236}">
                <a16:creationId xmlns:a16="http://schemas.microsoft.com/office/drawing/2014/main" id="{1FE50F33-29D2-1849-ADF3-FA75143A8B97}"/>
              </a:ext>
            </a:extLst>
          </p:cNvPr>
          <p:cNvSpPr>
            <a:spLocks noGrp="1"/>
          </p:cNvSpPr>
          <p:nvPr>
            <p:ph type="ftr" sz="quarter" idx="11"/>
          </p:nvPr>
        </p:nvSpPr>
        <p:spPr>
          <a:xfrm>
            <a:off x="243417" y="136524"/>
            <a:ext cx="2331483" cy="486835"/>
          </a:xfrm>
        </p:spPr>
        <p:txBody>
          <a:bodyPr/>
          <a:lstStyle/>
          <a:p>
            <a:pPr>
              <a:defRPr/>
            </a:pPr>
            <a:r>
              <a:rPr lang="fr-FR" dirty="0"/>
              <a:t>L’Intercommunale </a:t>
            </a:r>
            <a:r>
              <a:rPr lang="fr-FR" dirty="0" err="1"/>
              <a:t>Neomansio</a:t>
            </a:r>
            <a:r>
              <a:rPr lang="fr-FR" dirty="0"/>
              <a:t> : </a:t>
            </a:r>
            <a:br>
              <a:rPr lang="fr-FR" dirty="0"/>
            </a:br>
            <a:r>
              <a:rPr lang="fr-FR" dirty="0"/>
              <a:t>les éléments clés</a:t>
            </a:r>
          </a:p>
        </p:txBody>
      </p:sp>
      <p:pic>
        <p:nvPicPr>
          <p:cNvPr id="3" name="Image 2" descr="Une image contenant nature, sombre&#10;&#10;Description générée automatiquement">
            <a:extLst>
              <a:ext uri="{FF2B5EF4-FFF2-40B4-BE49-F238E27FC236}">
                <a16:creationId xmlns:a16="http://schemas.microsoft.com/office/drawing/2014/main" id="{AD041B62-EF10-5A47-AC80-F33A1FA0B091}"/>
              </a:ext>
            </a:extLst>
          </p:cNvPr>
          <p:cNvPicPr>
            <a:picLocks noChangeAspect="1"/>
          </p:cNvPicPr>
          <p:nvPr/>
        </p:nvPicPr>
        <p:blipFill>
          <a:blip r:embed="rId2"/>
          <a:stretch>
            <a:fillRect/>
          </a:stretch>
        </p:blipFill>
        <p:spPr>
          <a:xfrm>
            <a:off x="2420856" y="623359"/>
            <a:ext cx="7670800" cy="5943600"/>
          </a:xfrm>
          <a:prstGeom prst="rect">
            <a:avLst/>
          </a:prstGeom>
        </p:spPr>
      </p:pic>
      <p:sp>
        <p:nvSpPr>
          <p:cNvPr id="8" name="Espace réservé du contenu 7">
            <a:extLst>
              <a:ext uri="{FF2B5EF4-FFF2-40B4-BE49-F238E27FC236}">
                <a16:creationId xmlns:a16="http://schemas.microsoft.com/office/drawing/2014/main" id="{E16710DC-8651-A447-B13F-54058D00CC8A}"/>
              </a:ext>
            </a:extLst>
          </p:cNvPr>
          <p:cNvSpPr>
            <a:spLocks noGrp="1"/>
          </p:cNvSpPr>
          <p:nvPr>
            <p:ph idx="1"/>
          </p:nvPr>
        </p:nvSpPr>
        <p:spPr>
          <a:xfrm>
            <a:off x="1206500" y="1263240"/>
            <a:ext cx="5232007" cy="472499"/>
          </a:xfrm>
        </p:spPr>
        <p:txBody>
          <a:bodyPr/>
          <a:lstStyle/>
          <a:p>
            <a:r>
              <a:rPr lang="fr-FR" dirty="0"/>
              <a:t>Nos services et nos infrastructures</a:t>
            </a:r>
          </a:p>
        </p:txBody>
      </p:sp>
      <p:sp>
        <p:nvSpPr>
          <p:cNvPr id="13" name="Espace réservé du contenu 2">
            <a:extLst>
              <a:ext uri="{FF2B5EF4-FFF2-40B4-BE49-F238E27FC236}">
                <a16:creationId xmlns:a16="http://schemas.microsoft.com/office/drawing/2014/main" id="{3CF3FBAE-657F-B04B-A44E-B128F5FBD473}"/>
              </a:ext>
            </a:extLst>
          </p:cNvPr>
          <p:cNvSpPr txBox="1">
            <a:spLocks/>
          </p:cNvSpPr>
          <p:nvPr/>
        </p:nvSpPr>
        <p:spPr bwMode="auto">
          <a:xfrm>
            <a:off x="1206500" y="1987062"/>
            <a:ext cx="9606045" cy="4129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45720" rIns="91440" bIns="45720" numCol="1" anchor="t" anchorCtr="0" compatLnSpc="1">
            <a:prstTxWarp prst="textNoShape">
              <a:avLst/>
            </a:prstTxWarp>
            <a:normAutofit/>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FR" b="0" dirty="0">
                <a:solidFill>
                  <a:srgbClr val="87888A"/>
                </a:solidFill>
              </a:rPr>
              <a:t>Trois Crématoriums</a:t>
            </a:r>
          </a:p>
          <a:p>
            <a:pPr>
              <a:buClr>
                <a:srgbClr val="C5682E"/>
              </a:buClr>
              <a:buFont typeface="Arial" panose="020B0604020202020204" pitchFamily="34" charset="0"/>
              <a:buChar char="•"/>
            </a:pPr>
            <a:r>
              <a:rPr lang="fr-FR" b="0" dirty="0">
                <a:solidFill>
                  <a:srgbClr val="87888A"/>
                </a:solidFill>
              </a:rPr>
              <a:t>Sept Unités de Crémation</a:t>
            </a:r>
          </a:p>
          <a:p>
            <a:pPr>
              <a:buClr>
                <a:srgbClr val="C5682E"/>
              </a:buClr>
              <a:buFont typeface="Arial" panose="020B0604020202020204" pitchFamily="34" charset="0"/>
              <a:buChar char="•"/>
            </a:pPr>
            <a:r>
              <a:rPr lang="fr-FR" b="0" dirty="0">
                <a:solidFill>
                  <a:srgbClr val="87888A"/>
                </a:solidFill>
              </a:rPr>
              <a:t>Salles de Cérémonies</a:t>
            </a:r>
          </a:p>
          <a:p>
            <a:pPr>
              <a:buClr>
                <a:srgbClr val="C5682E"/>
              </a:buClr>
              <a:buFont typeface="Arial" panose="020B0604020202020204" pitchFamily="34" charset="0"/>
              <a:buChar char="•"/>
            </a:pPr>
            <a:r>
              <a:rPr lang="fr-FR" b="0" dirty="0">
                <a:solidFill>
                  <a:srgbClr val="87888A"/>
                </a:solidFill>
              </a:rPr>
              <a:t>Salons de Réceptions</a:t>
            </a:r>
          </a:p>
          <a:p>
            <a:pPr>
              <a:buClr>
                <a:srgbClr val="C5682E"/>
              </a:buClr>
              <a:buFont typeface="Arial" panose="020B0604020202020204" pitchFamily="34" charset="0"/>
              <a:buChar char="•"/>
            </a:pPr>
            <a:r>
              <a:rPr lang="fr-FR" b="0" dirty="0">
                <a:solidFill>
                  <a:srgbClr val="87888A"/>
                </a:solidFill>
              </a:rPr>
              <a:t>Espaces </a:t>
            </a:r>
            <a:r>
              <a:rPr lang="fr-FR" b="0" dirty="0" err="1">
                <a:solidFill>
                  <a:srgbClr val="87888A"/>
                </a:solidFill>
              </a:rPr>
              <a:t>Horeca</a:t>
            </a:r>
            <a:endParaRPr lang="fr-FR" b="0" dirty="0">
              <a:solidFill>
                <a:srgbClr val="87888A"/>
              </a:solidFill>
            </a:endParaRPr>
          </a:p>
          <a:p>
            <a:pPr>
              <a:buClr>
                <a:srgbClr val="C5682E"/>
              </a:buClr>
              <a:buFont typeface="Arial" panose="020B0604020202020204" pitchFamily="34" charset="0"/>
              <a:buChar char="•"/>
            </a:pPr>
            <a:r>
              <a:rPr lang="fr-FR" b="0" dirty="0">
                <a:solidFill>
                  <a:srgbClr val="87888A"/>
                </a:solidFill>
              </a:rPr>
              <a:t>Funérarium</a:t>
            </a:r>
          </a:p>
          <a:p>
            <a:pPr>
              <a:buClr>
                <a:srgbClr val="C5682E"/>
              </a:buClr>
              <a:buFont typeface="Arial" panose="020B0604020202020204" pitchFamily="34" charset="0"/>
              <a:buChar char="•"/>
            </a:pPr>
            <a:r>
              <a:rPr lang="fr-FR" b="0" dirty="0">
                <a:solidFill>
                  <a:srgbClr val="87888A"/>
                </a:solidFill>
              </a:rPr>
              <a:t>Parcs Mémoriels</a:t>
            </a:r>
            <a:endParaRPr lang="fr-FR" dirty="0">
              <a:solidFill>
                <a:srgbClr val="87888A"/>
              </a:solidFill>
            </a:endParaRPr>
          </a:p>
        </p:txBody>
      </p:sp>
    </p:spTree>
    <p:extLst>
      <p:ext uri="{BB962C8B-B14F-4D97-AF65-F5344CB8AC3E}">
        <p14:creationId xmlns:p14="http://schemas.microsoft.com/office/powerpoint/2010/main" val="3451282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arbre, extérieur, herbe, plante&#10;&#10;Description générée automatiquement">
            <a:extLst>
              <a:ext uri="{FF2B5EF4-FFF2-40B4-BE49-F238E27FC236}">
                <a16:creationId xmlns:a16="http://schemas.microsoft.com/office/drawing/2014/main" id="{FC9F8BBC-2660-1E44-B9C3-D988996A9CF4}"/>
              </a:ext>
            </a:extLst>
          </p:cNvPr>
          <p:cNvPicPr>
            <a:picLocks noChangeAspect="1"/>
          </p:cNvPicPr>
          <p:nvPr/>
        </p:nvPicPr>
        <p:blipFill>
          <a:blip r:embed="rId2"/>
          <a:stretch>
            <a:fillRect/>
          </a:stretch>
        </p:blipFill>
        <p:spPr>
          <a:xfrm>
            <a:off x="0" y="0"/>
            <a:ext cx="10284643" cy="6863882"/>
          </a:xfrm>
          <a:prstGeom prst="rect">
            <a:avLst/>
          </a:prstGeom>
        </p:spPr>
      </p:pic>
      <p:sp>
        <p:nvSpPr>
          <p:cNvPr id="11" name="Rectangle 10">
            <a:extLst>
              <a:ext uri="{FF2B5EF4-FFF2-40B4-BE49-F238E27FC236}">
                <a16:creationId xmlns:a16="http://schemas.microsoft.com/office/drawing/2014/main" id="{46F0D016-854C-D140-88D4-86A6159D2AF4}"/>
              </a:ext>
            </a:extLst>
          </p:cNvPr>
          <p:cNvSpPr/>
          <p:nvPr/>
        </p:nvSpPr>
        <p:spPr>
          <a:xfrm>
            <a:off x="3657600" y="0"/>
            <a:ext cx="8534400" cy="68661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5" name="Graphique 14">
            <a:extLst>
              <a:ext uri="{FF2B5EF4-FFF2-40B4-BE49-F238E27FC236}">
                <a16:creationId xmlns:a16="http://schemas.microsoft.com/office/drawing/2014/main" id="{568685D2-0056-2F45-B93D-52278DE66C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427" y="0"/>
            <a:ext cx="4927600" cy="6858000"/>
          </a:xfrm>
          <a:prstGeom prst="rect">
            <a:avLst/>
          </a:prstGeom>
        </p:spPr>
      </p:pic>
      <p:sp>
        <p:nvSpPr>
          <p:cNvPr id="2" name="Titre 1">
            <a:extLst>
              <a:ext uri="{FF2B5EF4-FFF2-40B4-BE49-F238E27FC236}">
                <a16:creationId xmlns:a16="http://schemas.microsoft.com/office/drawing/2014/main" id="{3E099B26-8A6B-4147-A853-0927F61A6F4E}"/>
              </a:ext>
            </a:extLst>
          </p:cNvPr>
          <p:cNvSpPr>
            <a:spLocks noGrp="1"/>
          </p:cNvSpPr>
          <p:nvPr>
            <p:ph type="title"/>
          </p:nvPr>
        </p:nvSpPr>
        <p:spPr/>
        <p:txBody>
          <a:bodyPr/>
          <a:lstStyle/>
          <a:p>
            <a:r>
              <a:rPr lang="fr-FR" dirty="0"/>
              <a:t>Le Centre Cinéraire de Neufchâteau : </a:t>
            </a:r>
            <a:r>
              <a:rPr lang="fr-FR" dirty="0">
                <a:solidFill>
                  <a:srgbClr val="87888A"/>
                </a:solidFill>
              </a:rPr>
              <a:t>la chronologie</a:t>
            </a:r>
          </a:p>
        </p:txBody>
      </p:sp>
      <p:sp>
        <p:nvSpPr>
          <p:cNvPr id="5" name="Espace réservé du texte 4">
            <a:extLst>
              <a:ext uri="{FF2B5EF4-FFF2-40B4-BE49-F238E27FC236}">
                <a16:creationId xmlns:a16="http://schemas.microsoft.com/office/drawing/2014/main" id="{838C482B-2F8E-574C-B630-8E788F9A86BC}"/>
              </a:ext>
            </a:extLst>
          </p:cNvPr>
          <p:cNvSpPr>
            <a:spLocks noGrp="1"/>
          </p:cNvSpPr>
          <p:nvPr>
            <p:ph type="body" sz="quarter" idx="18"/>
          </p:nvPr>
        </p:nvSpPr>
        <p:spPr/>
        <p:txBody>
          <a:bodyPr/>
          <a:lstStyle/>
          <a:p>
            <a:r>
              <a:rPr lang="fr-FR" dirty="0"/>
              <a:t>3</a:t>
            </a:r>
          </a:p>
        </p:txBody>
      </p:sp>
      <p:sp>
        <p:nvSpPr>
          <p:cNvPr id="8" name="Rectangle 12">
            <a:extLst>
              <a:ext uri="{FF2B5EF4-FFF2-40B4-BE49-F238E27FC236}">
                <a16:creationId xmlns:a16="http://schemas.microsoft.com/office/drawing/2014/main" id="{03D3497C-9521-D448-8761-0C78F03413F0}"/>
              </a:ext>
            </a:extLst>
          </p:cNvPr>
          <p:cNvSpPr/>
          <p:nvPr/>
        </p:nvSpPr>
        <p:spPr>
          <a:xfrm rot="10800000">
            <a:off x="3646715" y="4873763"/>
            <a:ext cx="6876266" cy="2004876"/>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6266" h="2004876">
                <a:moveTo>
                  <a:pt x="0" y="0"/>
                </a:moveTo>
                <a:lnTo>
                  <a:pt x="6876266" y="23854"/>
                </a:lnTo>
                <a:lnTo>
                  <a:pt x="6876266" y="2004876"/>
                </a:lnTo>
                <a:cubicBezTo>
                  <a:pt x="5699272" y="1047168"/>
                  <a:pt x="4073318" y="2015479"/>
                  <a:pt x="2331454" y="1616410"/>
                </a:cubicBezTo>
                <a:cubicBezTo>
                  <a:pt x="1153102" y="1289615"/>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9" name="Rectangle 12">
            <a:extLst>
              <a:ext uri="{FF2B5EF4-FFF2-40B4-BE49-F238E27FC236}">
                <a16:creationId xmlns:a16="http://schemas.microsoft.com/office/drawing/2014/main" id="{D73915B3-3DC2-6B4C-B3FC-35DAAF5CEEE4}"/>
              </a:ext>
            </a:extLst>
          </p:cNvPr>
          <p:cNvSpPr/>
          <p:nvPr/>
        </p:nvSpPr>
        <p:spPr>
          <a:xfrm rot="10800000" flipH="1">
            <a:off x="5292635" y="4615616"/>
            <a:ext cx="6955779" cy="2255072"/>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 name="connsiteX0" fmla="*/ 0 w 6876266"/>
              <a:gd name="connsiteY0" fmla="*/ 0 h 2004876"/>
              <a:gd name="connsiteX1" fmla="*/ 6876266 w 6876266"/>
              <a:gd name="connsiteY1" fmla="*/ 23854 h 2004876"/>
              <a:gd name="connsiteX2" fmla="*/ 6403734 w 6876266"/>
              <a:gd name="connsiteY2" fmla="*/ 843599 h 2004876"/>
              <a:gd name="connsiteX3" fmla="*/ 6876266 w 6876266"/>
              <a:gd name="connsiteY3" fmla="*/ 2004876 h 2004876"/>
              <a:gd name="connsiteX4" fmla="*/ 2331454 w 6876266"/>
              <a:gd name="connsiteY4" fmla="*/ 1616410 h 2004876"/>
              <a:gd name="connsiteX5" fmla="*/ 0 w 6876266"/>
              <a:gd name="connsiteY5" fmla="*/ 0 h 2004876"/>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331454 w 6876266"/>
              <a:gd name="connsiteY5" fmla="*/ 1616410 h 2645641"/>
              <a:gd name="connsiteX6" fmla="*/ 0 w 6876266"/>
              <a:gd name="connsiteY6" fmla="*/ 0 h 2645641"/>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729019 w 6876266"/>
              <a:gd name="connsiteY5" fmla="*/ 988257 h 2645641"/>
              <a:gd name="connsiteX6" fmla="*/ 0 w 6876266"/>
              <a:gd name="connsiteY6" fmla="*/ 0 h 2645641"/>
              <a:gd name="connsiteX0" fmla="*/ 0 w 6904697"/>
              <a:gd name="connsiteY0" fmla="*/ 0 h 2645641"/>
              <a:gd name="connsiteX1" fmla="*/ 6876266 w 6904697"/>
              <a:gd name="connsiteY1" fmla="*/ 23854 h 2645641"/>
              <a:gd name="connsiteX2" fmla="*/ 6904667 w 6904697"/>
              <a:gd name="connsiteY2" fmla="*/ 883356 h 2645641"/>
              <a:gd name="connsiteX3" fmla="*/ 6876266 w 6904697"/>
              <a:gd name="connsiteY3" fmla="*/ 2004876 h 2645641"/>
              <a:gd name="connsiteX4" fmla="*/ 4559031 w 6904697"/>
              <a:gd name="connsiteY4" fmla="*/ 2640594 h 2645641"/>
              <a:gd name="connsiteX5" fmla="*/ 2729019 w 6904697"/>
              <a:gd name="connsiteY5" fmla="*/ 988257 h 2645641"/>
              <a:gd name="connsiteX6" fmla="*/ 0 w 6904697"/>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876266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939877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7647"/>
              <a:gd name="connsiteX1" fmla="*/ 6955779 w 6955779"/>
              <a:gd name="connsiteY1" fmla="*/ 0 h 2647647"/>
              <a:gd name="connsiteX2" fmla="*/ 6904667 w 6955779"/>
              <a:gd name="connsiteY2" fmla="*/ 883356 h 2647647"/>
              <a:gd name="connsiteX3" fmla="*/ 6939877 w 6955779"/>
              <a:gd name="connsiteY3" fmla="*/ 2004876 h 2647647"/>
              <a:gd name="connsiteX4" fmla="*/ 4559031 w 6955779"/>
              <a:gd name="connsiteY4" fmla="*/ 2640594 h 2647647"/>
              <a:gd name="connsiteX5" fmla="*/ 2729019 w 6955779"/>
              <a:gd name="connsiteY5" fmla="*/ 988257 h 2647647"/>
              <a:gd name="connsiteX6" fmla="*/ 0 w 6955779"/>
              <a:gd name="connsiteY6" fmla="*/ 0 h 2647647"/>
              <a:gd name="connsiteX0" fmla="*/ 0 w 6955779"/>
              <a:gd name="connsiteY0" fmla="*/ 0 h 2284257"/>
              <a:gd name="connsiteX1" fmla="*/ 6955779 w 6955779"/>
              <a:gd name="connsiteY1" fmla="*/ 0 h 2284257"/>
              <a:gd name="connsiteX2" fmla="*/ 6904667 w 6955779"/>
              <a:gd name="connsiteY2" fmla="*/ 883356 h 2284257"/>
              <a:gd name="connsiteX3" fmla="*/ 6939877 w 6955779"/>
              <a:gd name="connsiteY3" fmla="*/ 2004876 h 2284257"/>
              <a:gd name="connsiteX4" fmla="*/ 4630593 w 6955779"/>
              <a:gd name="connsiteY4" fmla="*/ 2250980 h 2284257"/>
              <a:gd name="connsiteX5" fmla="*/ 2729019 w 6955779"/>
              <a:gd name="connsiteY5" fmla="*/ 988257 h 2284257"/>
              <a:gd name="connsiteX6" fmla="*/ 0 w 6955779"/>
              <a:gd name="connsiteY6" fmla="*/ 0 h 2284257"/>
              <a:gd name="connsiteX0" fmla="*/ 0 w 6955779"/>
              <a:gd name="connsiteY0" fmla="*/ 0 h 2255072"/>
              <a:gd name="connsiteX1" fmla="*/ 6955779 w 6955779"/>
              <a:gd name="connsiteY1" fmla="*/ 0 h 2255072"/>
              <a:gd name="connsiteX2" fmla="*/ 6904667 w 6955779"/>
              <a:gd name="connsiteY2" fmla="*/ 883356 h 2255072"/>
              <a:gd name="connsiteX3" fmla="*/ 6939877 w 6955779"/>
              <a:gd name="connsiteY3" fmla="*/ 1289259 h 2255072"/>
              <a:gd name="connsiteX4" fmla="*/ 4630593 w 6955779"/>
              <a:gd name="connsiteY4" fmla="*/ 2250980 h 2255072"/>
              <a:gd name="connsiteX5" fmla="*/ 2729019 w 6955779"/>
              <a:gd name="connsiteY5" fmla="*/ 988257 h 2255072"/>
              <a:gd name="connsiteX6" fmla="*/ 0 w 6955779"/>
              <a:gd name="connsiteY6" fmla="*/ 0 h 225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5779" h="2255072">
                <a:moveTo>
                  <a:pt x="0" y="0"/>
                </a:moveTo>
                <a:lnTo>
                  <a:pt x="6955779" y="0"/>
                </a:lnTo>
                <a:cubicBezTo>
                  <a:pt x="6954644" y="646960"/>
                  <a:pt x="6905802" y="236396"/>
                  <a:pt x="6904667" y="883356"/>
                </a:cubicBezTo>
                <a:lnTo>
                  <a:pt x="6939877" y="1289259"/>
                </a:lnTo>
                <a:cubicBezTo>
                  <a:pt x="6780851" y="1595384"/>
                  <a:pt x="5388062" y="2315724"/>
                  <a:pt x="4630593" y="2250980"/>
                </a:cubicBezTo>
                <a:cubicBezTo>
                  <a:pt x="3873124" y="2186236"/>
                  <a:pt x="3589574" y="1252102"/>
                  <a:pt x="2729019" y="988257"/>
                </a:cubicBezTo>
                <a:cubicBezTo>
                  <a:pt x="1550667" y="661462"/>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4985256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946BF4F-9EB1-424E-BA67-57B0DF681D40}"/>
              </a:ext>
            </a:extLst>
          </p:cNvPr>
          <p:cNvSpPr>
            <a:spLocks noGrp="1"/>
          </p:cNvSpPr>
          <p:nvPr>
            <p:ph idx="1"/>
          </p:nvPr>
        </p:nvSpPr>
        <p:spPr>
          <a:xfrm>
            <a:off x="1206500" y="1150140"/>
            <a:ext cx="2686904" cy="574987"/>
          </a:xfrm>
        </p:spPr>
        <p:txBody>
          <a:bodyPr/>
          <a:lstStyle/>
          <a:p>
            <a:pPr>
              <a:buClr>
                <a:srgbClr val="C5682E"/>
              </a:buClr>
              <a:buFont typeface="Arial" panose="020B0604020202020204" pitchFamily="34" charset="0"/>
              <a:buChar char="•"/>
            </a:pPr>
            <a:r>
              <a:rPr lang="fr-FR" dirty="0"/>
              <a:t>19 mars 2015	</a:t>
            </a:r>
          </a:p>
        </p:txBody>
      </p:sp>
      <p:sp>
        <p:nvSpPr>
          <p:cNvPr id="5" name="Espace réservé du numéro de diapositive 4">
            <a:extLst>
              <a:ext uri="{FF2B5EF4-FFF2-40B4-BE49-F238E27FC236}">
                <a16:creationId xmlns:a16="http://schemas.microsoft.com/office/drawing/2014/main" id="{2F1D186D-9872-4A5C-BD11-DB6F009A3CF2}"/>
              </a:ext>
            </a:extLst>
          </p:cNvPr>
          <p:cNvSpPr>
            <a:spLocks noGrp="1"/>
          </p:cNvSpPr>
          <p:nvPr>
            <p:ph type="sldNum" sz="quarter" idx="12"/>
          </p:nvPr>
        </p:nvSpPr>
        <p:spPr/>
        <p:txBody>
          <a:bodyPr/>
          <a:lstStyle/>
          <a:p>
            <a:pPr>
              <a:defRPr/>
            </a:pPr>
            <a:fld id="{2ABF3A6C-4066-1B4C-87C1-BAFBCBA678CB}" type="slidenum">
              <a:rPr lang="fr-FR" smtClean="0"/>
              <a:pPr>
                <a:defRPr/>
              </a:pPr>
              <a:t>12</a:t>
            </a:fld>
            <a:endParaRPr lang="fr-FR"/>
          </a:p>
        </p:txBody>
      </p:sp>
      <p:sp>
        <p:nvSpPr>
          <p:cNvPr id="8" name="Espace réservé du pied de page 3">
            <a:extLst>
              <a:ext uri="{FF2B5EF4-FFF2-40B4-BE49-F238E27FC236}">
                <a16:creationId xmlns:a16="http://schemas.microsoft.com/office/drawing/2014/main" id="{E12ED2DA-0E49-0E48-85B0-CA076A8C4D21}"/>
              </a:ext>
            </a:extLst>
          </p:cNvPr>
          <p:cNvSpPr>
            <a:spLocks noGrp="1"/>
          </p:cNvSpPr>
          <p:nvPr>
            <p:ph type="ftr" sz="quarter" idx="11"/>
          </p:nvPr>
        </p:nvSpPr>
        <p:spPr>
          <a:xfrm>
            <a:off x="243417" y="184196"/>
            <a:ext cx="2331483" cy="486835"/>
          </a:xfrm>
        </p:spPr>
        <p:txBody>
          <a:bodyPr/>
          <a:lstStyle/>
          <a:p>
            <a:pPr>
              <a:defRPr/>
            </a:pPr>
            <a:r>
              <a:rPr lang="fr-FR" dirty="0"/>
              <a:t>Le Centre Cinéraire de Neufchâteau : la chronologie</a:t>
            </a:r>
          </a:p>
        </p:txBody>
      </p:sp>
      <p:sp>
        <p:nvSpPr>
          <p:cNvPr id="9" name="Espace réservé du contenu 2">
            <a:extLst>
              <a:ext uri="{FF2B5EF4-FFF2-40B4-BE49-F238E27FC236}">
                <a16:creationId xmlns:a16="http://schemas.microsoft.com/office/drawing/2014/main" id="{CDFC273E-6A41-A343-A229-99ECB9D50DF7}"/>
              </a:ext>
            </a:extLst>
          </p:cNvPr>
          <p:cNvSpPr txBox="1">
            <a:spLocks/>
          </p:cNvSpPr>
          <p:nvPr/>
        </p:nvSpPr>
        <p:spPr bwMode="auto">
          <a:xfrm>
            <a:off x="3763755" y="1263263"/>
            <a:ext cx="8045200" cy="12546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C5682E"/>
              </a:buClr>
            </a:pPr>
            <a:r>
              <a:rPr lang="fr-FR" sz="1600" b="0" dirty="0">
                <a:solidFill>
                  <a:srgbClr val="87888A"/>
                </a:solidFill>
              </a:rPr>
              <a:t>Le Collège provincial de Luxembourg percevant la nécessité d’avoir un Centre Cinéraire sur son territoire, reçoit les responsables de l’intercommunale </a:t>
            </a:r>
            <a:r>
              <a:rPr lang="fr-FR" sz="1600" b="0" dirty="0" err="1">
                <a:solidFill>
                  <a:srgbClr val="87888A"/>
                </a:solidFill>
              </a:rPr>
              <a:t>Neomansio</a:t>
            </a:r>
            <a:r>
              <a:rPr lang="fr-FR" sz="1600" b="0" dirty="0">
                <a:solidFill>
                  <a:srgbClr val="87888A"/>
                </a:solidFill>
              </a:rPr>
              <a:t> afin de cerner les avantages d’un opérateur public et les besoins en termes de crémation.</a:t>
            </a:r>
          </a:p>
        </p:txBody>
      </p:sp>
      <p:pic>
        <p:nvPicPr>
          <p:cNvPr id="13" name="Picture 2" descr="C:\Users\ULg\Documents\2014 - Necromansion\Planches\1 - Crematoriums-01.jpg">
            <a:extLst>
              <a:ext uri="{FF2B5EF4-FFF2-40B4-BE49-F238E27FC236}">
                <a16:creationId xmlns:a16="http://schemas.microsoft.com/office/drawing/2014/main" id="{5488B171-FC9C-CF44-85AD-14466588D9A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43512" y="2949778"/>
            <a:ext cx="4929566" cy="3489123"/>
          </a:xfrm>
          <a:prstGeom prst="rect">
            <a:avLst/>
          </a:prstGeom>
          <a:noFill/>
          <a:extLst>
            <a:ext uri="{909E8E84-426E-40dd-AFC4-6F175D3DCCD1}">
              <a14:hiddenFill xmlns="" xmlns:a14="http://schemas.microsoft.com/office/drawing/2010/main">
                <a:solidFill>
                  <a:srgbClr val="FFFFFF"/>
                </a:solidFill>
              </a14:hiddenFill>
            </a:ext>
          </a:extLst>
        </p:spPr>
      </p:pic>
      <p:sp>
        <p:nvSpPr>
          <p:cNvPr id="14" name="ZoneTexte 13">
            <a:extLst>
              <a:ext uri="{FF2B5EF4-FFF2-40B4-BE49-F238E27FC236}">
                <a16:creationId xmlns:a16="http://schemas.microsoft.com/office/drawing/2014/main" id="{4AA7FFF1-655A-2844-B006-09859DB42FE7}"/>
              </a:ext>
            </a:extLst>
          </p:cNvPr>
          <p:cNvSpPr txBox="1"/>
          <p:nvPr/>
        </p:nvSpPr>
        <p:spPr>
          <a:xfrm>
            <a:off x="5346919" y="3795434"/>
            <a:ext cx="878494" cy="646331"/>
          </a:xfrm>
          <a:prstGeom prst="rect">
            <a:avLst/>
          </a:prstGeom>
          <a:noFill/>
        </p:spPr>
        <p:txBody>
          <a:bodyPr wrap="square" rtlCol="0">
            <a:spAutoFit/>
          </a:bodyPr>
          <a:lstStyle/>
          <a:p>
            <a:r>
              <a:rPr lang="fr-FR" sz="1200" b="1" dirty="0"/>
              <a:t>11 Flandre</a:t>
            </a:r>
          </a:p>
          <a:p>
            <a:r>
              <a:rPr lang="fr-FR" sz="1200" b="1" dirty="0"/>
              <a:t>8 Wallonie</a:t>
            </a:r>
          </a:p>
          <a:p>
            <a:r>
              <a:rPr lang="fr-FR" sz="1200" b="1" dirty="0"/>
              <a:t>1 Bruxelles</a:t>
            </a:r>
          </a:p>
        </p:txBody>
      </p:sp>
      <p:sp>
        <p:nvSpPr>
          <p:cNvPr id="15" name="Organigramme : Connecteur 4">
            <a:extLst>
              <a:ext uri="{FF2B5EF4-FFF2-40B4-BE49-F238E27FC236}">
                <a16:creationId xmlns:a16="http://schemas.microsoft.com/office/drawing/2014/main" id="{6511D81D-5075-B74A-83CF-498F1C1F2D4C}"/>
              </a:ext>
            </a:extLst>
          </p:cNvPr>
          <p:cNvSpPr/>
          <p:nvPr/>
        </p:nvSpPr>
        <p:spPr>
          <a:xfrm>
            <a:off x="4228478" y="3751127"/>
            <a:ext cx="76111" cy="76111"/>
          </a:xfrm>
          <a:prstGeom prst="flowChartConnector">
            <a:avLst/>
          </a:prstGeom>
          <a:solidFill>
            <a:srgbClr val="0170FE"/>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a:p>
        </p:txBody>
      </p:sp>
      <p:sp>
        <p:nvSpPr>
          <p:cNvPr id="16" name="Organigramme : Connecteur 7">
            <a:extLst>
              <a:ext uri="{FF2B5EF4-FFF2-40B4-BE49-F238E27FC236}">
                <a16:creationId xmlns:a16="http://schemas.microsoft.com/office/drawing/2014/main" id="{BF4CA32E-FB09-0E47-A3B5-409DF6DD1CFC}"/>
              </a:ext>
            </a:extLst>
          </p:cNvPr>
          <p:cNvSpPr/>
          <p:nvPr/>
        </p:nvSpPr>
        <p:spPr>
          <a:xfrm>
            <a:off x="3687644" y="4607823"/>
            <a:ext cx="76111" cy="76111"/>
          </a:xfrm>
          <a:prstGeom prst="flowChartConnector">
            <a:avLst/>
          </a:prstGeom>
          <a:solidFill>
            <a:srgbClr val="0170FE"/>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a:p>
        </p:txBody>
      </p:sp>
      <p:sp>
        <p:nvSpPr>
          <p:cNvPr id="17" name="Organigramme : Connecteur 8">
            <a:extLst>
              <a:ext uri="{FF2B5EF4-FFF2-40B4-BE49-F238E27FC236}">
                <a16:creationId xmlns:a16="http://schemas.microsoft.com/office/drawing/2014/main" id="{BB01F88E-5D2B-A344-B1EB-23568B8FE657}"/>
              </a:ext>
            </a:extLst>
          </p:cNvPr>
          <p:cNvSpPr/>
          <p:nvPr/>
        </p:nvSpPr>
        <p:spPr>
          <a:xfrm>
            <a:off x="4363399" y="5555280"/>
            <a:ext cx="76111" cy="76111"/>
          </a:xfrm>
          <a:prstGeom prst="flowChartConnector">
            <a:avLst/>
          </a:prstGeom>
          <a:solidFill>
            <a:srgbClr val="D793B6"/>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BE"/>
          </a:p>
        </p:txBody>
      </p:sp>
      <p:sp>
        <p:nvSpPr>
          <p:cNvPr id="18" name="ZoneTexte 17">
            <a:extLst>
              <a:ext uri="{FF2B5EF4-FFF2-40B4-BE49-F238E27FC236}">
                <a16:creationId xmlns:a16="http://schemas.microsoft.com/office/drawing/2014/main" id="{E8127EDA-30AB-2747-937C-0B8C310B78DD}"/>
              </a:ext>
            </a:extLst>
          </p:cNvPr>
          <p:cNvSpPr txBox="1"/>
          <p:nvPr/>
        </p:nvSpPr>
        <p:spPr>
          <a:xfrm>
            <a:off x="1559360" y="2492502"/>
            <a:ext cx="3730508"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20 crématoriums en Belgique</a:t>
            </a:r>
          </a:p>
        </p:txBody>
      </p:sp>
      <p:sp>
        <p:nvSpPr>
          <p:cNvPr id="2" name="Rectangle 1">
            <a:extLst>
              <a:ext uri="{FF2B5EF4-FFF2-40B4-BE49-F238E27FC236}">
                <a16:creationId xmlns:a16="http://schemas.microsoft.com/office/drawing/2014/main" id="{8FF0C07D-309D-024C-A88A-3E3CEE6CB1B3}"/>
              </a:ext>
            </a:extLst>
          </p:cNvPr>
          <p:cNvSpPr/>
          <p:nvPr/>
        </p:nvSpPr>
        <p:spPr>
          <a:xfrm>
            <a:off x="10098157" y="5631391"/>
            <a:ext cx="2093843" cy="122660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20" name="Image 19">
            <a:extLst>
              <a:ext uri="{FF2B5EF4-FFF2-40B4-BE49-F238E27FC236}">
                <a16:creationId xmlns:a16="http://schemas.microsoft.com/office/drawing/2014/main" id="{9AAFEBF1-2381-494A-B730-79C8FF6754A8}"/>
              </a:ext>
            </a:extLst>
          </p:cNvPr>
          <p:cNvPicPr>
            <a:picLocks noChangeAspect="1"/>
          </p:cNvPicPr>
          <p:nvPr/>
        </p:nvPicPr>
        <p:blipFill>
          <a:blip r:embed="rId4"/>
          <a:stretch>
            <a:fillRect/>
          </a:stretch>
        </p:blipFill>
        <p:spPr>
          <a:xfrm>
            <a:off x="6881604" y="2949778"/>
            <a:ext cx="4927351" cy="3489123"/>
          </a:xfrm>
          <a:prstGeom prst="rect">
            <a:avLst/>
          </a:prstGeom>
        </p:spPr>
      </p:pic>
      <p:sp>
        <p:nvSpPr>
          <p:cNvPr id="21" name="ZoneTexte 20">
            <a:extLst>
              <a:ext uri="{FF2B5EF4-FFF2-40B4-BE49-F238E27FC236}">
                <a16:creationId xmlns:a16="http://schemas.microsoft.com/office/drawing/2014/main" id="{E9E4C27F-00B9-544A-94C9-2A50EA612053}"/>
              </a:ext>
            </a:extLst>
          </p:cNvPr>
          <p:cNvSpPr txBox="1"/>
          <p:nvPr/>
        </p:nvSpPr>
        <p:spPr>
          <a:xfrm>
            <a:off x="6775415" y="2492502"/>
            <a:ext cx="3046027"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Accessibilité en voiture</a:t>
            </a:r>
          </a:p>
        </p:txBody>
      </p:sp>
    </p:spTree>
    <p:extLst>
      <p:ext uri="{BB962C8B-B14F-4D97-AF65-F5344CB8AC3E}">
        <p14:creationId xmlns:p14="http://schemas.microsoft.com/office/powerpoint/2010/main" val="2505115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2F1D186D-9872-4A5C-BD11-DB6F009A3CF2}"/>
              </a:ext>
            </a:extLst>
          </p:cNvPr>
          <p:cNvSpPr>
            <a:spLocks noGrp="1"/>
          </p:cNvSpPr>
          <p:nvPr>
            <p:ph type="sldNum" sz="quarter" idx="12"/>
          </p:nvPr>
        </p:nvSpPr>
        <p:spPr/>
        <p:txBody>
          <a:bodyPr/>
          <a:lstStyle/>
          <a:p>
            <a:pPr>
              <a:defRPr/>
            </a:pPr>
            <a:fld id="{2ABF3A6C-4066-1B4C-87C1-BAFBCBA678CB}" type="slidenum">
              <a:rPr lang="fr-FR" smtClean="0"/>
              <a:pPr>
                <a:defRPr/>
              </a:pPr>
              <a:t>13</a:t>
            </a:fld>
            <a:endParaRPr lang="fr-FR"/>
          </a:p>
        </p:txBody>
      </p:sp>
      <p:sp>
        <p:nvSpPr>
          <p:cNvPr id="8" name="Espace réservé du pied de page 3">
            <a:extLst>
              <a:ext uri="{FF2B5EF4-FFF2-40B4-BE49-F238E27FC236}">
                <a16:creationId xmlns:a16="http://schemas.microsoft.com/office/drawing/2014/main" id="{E12ED2DA-0E49-0E48-85B0-CA076A8C4D21}"/>
              </a:ext>
            </a:extLst>
          </p:cNvPr>
          <p:cNvSpPr>
            <a:spLocks noGrp="1"/>
          </p:cNvSpPr>
          <p:nvPr>
            <p:ph type="ftr" sz="quarter" idx="11"/>
          </p:nvPr>
        </p:nvSpPr>
        <p:spPr>
          <a:xfrm>
            <a:off x="243417" y="184196"/>
            <a:ext cx="2331483" cy="486835"/>
          </a:xfrm>
        </p:spPr>
        <p:txBody>
          <a:bodyPr/>
          <a:lstStyle/>
          <a:p>
            <a:pPr>
              <a:defRPr/>
            </a:pPr>
            <a:r>
              <a:rPr lang="fr-FR" dirty="0"/>
              <a:t>Le Centre Cinéraire de Neufchâteau : la chronologie</a:t>
            </a:r>
          </a:p>
        </p:txBody>
      </p:sp>
      <p:sp>
        <p:nvSpPr>
          <p:cNvPr id="9" name="Espace réservé du contenu 2">
            <a:extLst>
              <a:ext uri="{FF2B5EF4-FFF2-40B4-BE49-F238E27FC236}">
                <a16:creationId xmlns:a16="http://schemas.microsoft.com/office/drawing/2014/main" id="{CDFC273E-6A41-A343-A229-99ECB9D50DF7}"/>
              </a:ext>
            </a:extLst>
          </p:cNvPr>
          <p:cNvSpPr txBox="1">
            <a:spLocks/>
          </p:cNvSpPr>
          <p:nvPr/>
        </p:nvSpPr>
        <p:spPr bwMode="auto">
          <a:xfrm>
            <a:off x="4454378" y="1985506"/>
            <a:ext cx="6743436" cy="46882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C5682E"/>
              </a:buClr>
            </a:pPr>
            <a:r>
              <a:rPr lang="fr-FR" sz="1600" b="0" dirty="0">
                <a:solidFill>
                  <a:srgbClr val="87888A"/>
                </a:solidFill>
              </a:rPr>
              <a:t>Accord entre la Province de Luxembourg et </a:t>
            </a:r>
            <a:r>
              <a:rPr lang="fr-FR" sz="1600" b="0" dirty="0" err="1">
                <a:solidFill>
                  <a:srgbClr val="87888A"/>
                </a:solidFill>
              </a:rPr>
              <a:t>Neomansio</a:t>
            </a:r>
            <a:r>
              <a:rPr lang="fr-FR" sz="1600" b="0" dirty="0">
                <a:solidFill>
                  <a:srgbClr val="87888A"/>
                </a:solidFill>
              </a:rPr>
              <a:t> pour lancer</a:t>
            </a:r>
            <a:br>
              <a:rPr lang="fr-FR" sz="1600" b="0" dirty="0">
                <a:solidFill>
                  <a:srgbClr val="87888A"/>
                </a:solidFill>
              </a:rPr>
            </a:br>
            <a:r>
              <a:rPr lang="fr-FR" sz="1600" b="0" dirty="0">
                <a:solidFill>
                  <a:srgbClr val="87888A"/>
                </a:solidFill>
              </a:rPr>
              <a:t>une étude de faisabilité.</a:t>
            </a:r>
          </a:p>
          <a:p>
            <a:pPr marL="0" indent="0">
              <a:buClr>
                <a:srgbClr val="C5682E"/>
              </a:buClr>
            </a:pPr>
            <a:r>
              <a:rPr lang="fr-FR" sz="1600" b="0" dirty="0">
                <a:solidFill>
                  <a:srgbClr val="87888A"/>
                </a:solidFill>
              </a:rPr>
              <a:t>Décision des deux parties de débuter officiellement les démarches administratives.</a:t>
            </a:r>
            <a:br>
              <a:rPr lang="fr-FR" sz="1600" b="0" dirty="0">
                <a:solidFill>
                  <a:srgbClr val="87888A"/>
                </a:solidFill>
              </a:rPr>
            </a:br>
            <a:br>
              <a:rPr lang="fr-FR" sz="1600" b="0" dirty="0">
                <a:solidFill>
                  <a:srgbClr val="87888A"/>
                </a:solidFill>
              </a:rPr>
            </a:br>
            <a:r>
              <a:rPr lang="fr-FR" sz="1600" b="0" dirty="0">
                <a:solidFill>
                  <a:srgbClr val="87888A"/>
                </a:solidFill>
              </a:rPr>
              <a:t>Désignation des Services Provinciaux Techniques de la Province de Luxembourg comme auteur de projet, coordinateur sécurité santé, assistance à la maîtrise d’ouvrage et responsable PEB.</a:t>
            </a:r>
          </a:p>
        </p:txBody>
      </p:sp>
      <p:sp>
        <p:nvSpPr>
          <p:cNvPr id="10" name="Espace réservé du contenu 2">
            <a:extLst>
              <a:ext uri="{FF2B5EF4-FFF2-40B4-BE49-F238E27FC236}">
                <a16:creationId xmlns:a16="http://schemas.microsoft.com/office/drawing/2014/main" id="{FCC2EAAA-AC0E-EA47-AE1F-405370DFF574}"/>
              </a:ext>
            </a:extLst>
          </p:cNvPr>
          <p:cNvSpPr txBox="1">
            <a:spLocks/>
          </p:cNvSpPr>
          <p:nvPr/>
        </p:nvSpPr>
        <p:spPr bwMode="auto">
          <a:xfrm>
            <a:off x="1206500" y="2578252"/>
            <a:ext cx="2686904" cy="4996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FR" dirty="0"/>
              <a:t>Fin 2015</a:t>
            </a:r>
          </a:p>
        </p:txBody>
      </p:sp>
      <p:sp>
        <p:nvSpPr>
          <p:cNvPr id="11" name="Espace réservé du contenu 2">
            <a:extLst>
              <a:ext uri="{FF2B5EF4-FFF2-40B4-BE49-F238E27FC236}">
                <a16:creationId xmlns:a16="http://schemas.microsoft.com/office/drawing/2014/main" id="{50DAD837-C949-9B48-9021-D1AEE6551B03}"/>
              </a:ext>
            </a:extLst>
          </p:cNvPr>
          <p:cNvSpPr txBox="1">
            <a:spLocks/>
          </p:cNvSpPr>
          <p:nvPr/>
        </p:nvSpPr>
        <p:spPr bwMode="auto">
          <a:xfrm>
            <a:off x="1206500" y="1890096"/>
            <a:ext cx="2686904" cy="4996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FR" dirty="0"/>
              <a:t>Avril 2015	</a:t>
            </a:r>
          </a:p>
        </p:txBody>
      </p:sp>
      <p:sp>
        <p:nvSpPr>
          <p:cNvPr id="12" name="Espace réservé du contenu 2">
            <a:extLst>
              <a:ext uri="{FF2B5EF4-FFF2-40B4-BE49-F238E27FC236}">
                <a16:creationId xmlns:a16="http://schemas.microsoft.com/office/drawing/2014/main" id="{3BE21D1D-DEE8-EB4F-A085-1F4E935A51DE}"/>
              </a:ext>
            </a:extLst>
          </p:cNvPr>
          <p:cNvSpPr txBox="1">
            <a:spLocks/>
          </p:cNvSpPr>
          <p:nvPr/>
        </p:nvSpPr>
        <p:spPr bwMode="auto">
          <a:xfrm>
            <a:off x="1206500" y="3294690"/>
            <a:ext cx="2799892" cy="8107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FR" dirty="0"/>
              <a:t>Septembre 2016</a:t>
            </a:r>
          </a:p>
        </p:txBody>
      </p:sp>
    </p:spTree>
    <p:extLst>
      <p:ext uri="{BB962C8B-B14F-4D97-AF65-F5344CB8AC3E}">
        <p14:creationId xmlns:p14="http://schemas.microsoft.com/office/powerpoint/2010/main" val="1847127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946BF4F-9EB1-424E-BA67-57B0DF681D40}"/>
              </a:ext>
            </a:extLst>
          </p:cNvPr>
          <p:cNvSpPr>
            <a:spLocks noGrp="1"/>
          </p:cNvSpPr>
          <p:nvPr>
            <p:ph idx="1"/>
          </p:nvPr>
        </p:nvSpPr>
        <p:spPr>
          <a:xfrm>
            <a:off x="1206500" y="1733066"/>
            <a:ext cx="2686904" cy="574987"/>
          </a:xfrm>
        </p:spPr>
        <p:txBody>
          <a:bodyPr/>
          <a:lstStyle/>
          <a:p>
            <a:pPr>
              <a:buClr>
                <a:srgbClr val="C5682E"/>
              </a:buClr>
              <a:buFont typeface="Arial" panose="020B0604020202020204" pitchFamily="34" charset="0"/>
              <a:buChar char="•"/>
            </a:pPr>
            <a:r>
              <a:rPr lang="fr-FR" dirty="0"/>
              <a:t>Août 2017</a:t>
            </a:r>
          </a:p>
        </p:txBody>
      </p:sp>
      <p:sp>
        <p:nvSpPr>
          <p:cNvPr id="5" name="Espace réservé du numéro de diapositive 4">
            <a:extLst>
              <a:ext uri="{FF2B5EF4-FFF2-40B4-BE49-F238E27FC236}">
                <a16:creationId xmlns:a16="http://schemas.microsoft.com/office/drawing/2014/main" id="{2F1D186D-9872-4A5C-BD11-DB6F009A3CF2}"/>
              </a:ext>
            </a:extLst>
          </p:cNvPr>
          <p:cNvSpPr>
            <a:spLocks noGrp="1"/>
          </p:cNvSpPr>
          <p:nvPr>
            <p:ph type="sldNum" sz="quarter" idx="12"/>
          </p:nvPr>
        </p:nvSpPr>
        <p:spPr/>
        <p:txBody>
          <a:bodyPr/>
          <a:lstStyle/>
          <a:p>
            <a:pPr>
              <a:defRPr/>
            </a:pPr>
            <a:fld id="{2ABF3A6C-4066-1B4C-87C1-BAFBCBA678CB}" type="slidenum">
              <a:rPr lang="fr-FR" smtClean="0"/>
              <a:pPr>
                <a:defRPr/>
              </a:pPr>
              <a:t>14</a:t>
            </a:fld>
            <a:endParaRPr lang="fr-FR"/>
          </a:p>
        </p:txBody>
      </p:sp>
      <p:sp>
        <p:nvSpPr>
          <p:cNvPr id="9" name="Espace réservé du contenu 2">
            <a:extLst>
              <a:ext uri="{FF2B5EF4-FFF2-40B4-BE49-F238E27FC236}">
                <a16:creationId xmlns:a16="http://schemas.microsoft.com/office/drawing/2014/main" id="{CDFC273E-6A41-A343-A229-99ECB9D50DF7}"/>
              </a:ext>
            </a:extLst>
          </p:cNvPr>
          <p:cNvSpPr txBox="1">
            <a:spLocks/>
          </p:cNvSpPr>
          <p:nvPr/>
        </p:nvSpPr>
        <p:spPr bwMode="auto">
          <a:xfrm>
            <a:off x="3893404" y="1750603"/>
            <a:ext cx="6743436" cy="46882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50000"/>
              </a:lnSpc>
              <a:buClr>
                <a:srgbClr val="C5682E"/>
              </a:buClr>
            </a:pPr>
            <a:r>
              <a:rPr lang="fr-FR" sz="1600" b="0" dirty="0">
                <a:solidFill>
                  <a:srgbClr val="87888A"/>
                </a:solidFill>
              </a:rPr>
              <a:t>Autorisation du Gouverneur de la Province de Luxembourg sur le projet de Centre Cinéraire de Neufchâteau.</a:t>
            </a:r>
          </a:p>
          <a:p>
            <a:pPr marL="0" indent="0">
              <a:lnSpc>
                <a:spcPct val="150000"/>
              </a:lnSpc>
            </a:pPr>
            <a:r>
              <a:rPr lang="fr-FR" sz="1600" b="0" dirty="0">
                <a:solidFill>
                  <a:srgbClr val="87888A"/>
                </a:solidFill>
              </a:rPr>
              <a:t>Obtention du permis unique et attribution des différents marchés publics de travaux (entreprises locales 7/8).</a:t>
            </a:r>
          </a:p>
          <a:p>
            <a:pPr marL="0" indent="0">
              <a:lnSpc>
                <a:spcPct val="150000"/>
              </a:lnSpc>
            </a:pPr>
            <a:r>
              <a:rPr lang="fr-FR" sz="1600" b="0" dirty="0">
                <a:solidFill>
                  <a:srgbClr val="87888A"/>
                </a:solidFill>
              </a:rPr>
              <a:t>Pose de la première pierre.</a:t>
            </a:r>
          </a:p>
          <a:p>
            <a:pPr marL="0" indent="0">
              <a:lnSpc>
                <a:spcPct val="150000"/>
              </a:lnSpc>
            </a:pPr>
            <a:r>
              <a:rPr lang="fr-FR" sz="1600" b="0" dirty="0">
                <a:solidFill>
                  <a:srgbClr val="87888A"/>
                </a:solidFill>
              </a:rPr>
              <a:t>Début du chantier de travaux.</a:t>
            </a:r>
          </a:p>
          <a:p>
            <a:pPr marL="0" indent="0">
              <a:lnSpc>
                <a:spcPct val="150000"/>
              </a:lnSpc>
            </a:pPr>
            <a:r>
              <a:rPr lang="fr-FR" sz="1600" b="0" dirty="0">
                <a:solidFill>
                  <a:srgbClr val="87888A"/>
                </a:solidFill>
              </a:rPr>
              <a:t>Fin du chantier et ouverture.</a:t>
            </a:r>
          </a:p>
          <a:p>
            <a:pPr marL="0" indent="0">
              <a:buClr>
                <a:srgbClr val="C5682E"/>
              </a:buClr>
            </a:pPr>
            <a:endParaRPr lang="fr-FR" sz="1600" b="0" dirty="0">
              <a:solidFill>
                <a:srgbClr val="87888A"/>
              </a:solidFill>
            </a:endParaRPr>
          </a:p>
        </p:txBody>
      </p:sp>
      <p:sp>
        <p:nvSpPr>
          <p:cNvPr id="10" name="Espace réservé du contenu 2">
            <a:extLst>
              <a:ext uri="{FF2B5EF4-FFF2-40B4-BE49-F238E27FC236}">
                <a16:creationId xmlns:a16="http://schemas.microsoft.com/office/drawing/2014/main" id="{FCC2EAAA-AC0E-EA47-AE1F-405370DFF574}"/>
              </a:ext>
            </a:extLst>
          </p:cNvPr>
          <p:cNvSpPr txBox="1">
            <a:spLocks/>
          </p:cNvSpPr>
          <p:nvPr/>
        </p:nvSpPr>
        <p:spPr bwMode="auto">
          <a:xfrm>
            <a:off x="1206500" y="3588781"/>
            <a:ext cx="2686904" cy="49962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FR" dirty="0"/>
              <a:t>Octobre 2018</a:t>
            </a:r>
          </a:p>
        </p:txBody>
      </p:sp>
      <p:sp>
        <p:nvSpPr>
          <p:cNvPr id="11" name="Espace réservé du contenu 2">
            <a:extLst>
              <a:ext uri="{FF2B5EF4-FFF2-40B4-BE49-F238E27FC236}">
                <a16:creationId xmlns:a16="http://schemas.microsoft.com/office/drawing/2014/main" id="{50DAD837-C949-9B48-9021-D1AEE6551B03}"/>
              </a:ext>
            </a:extLst>
          </p:cNvPr>
          <p:cNvSpPr txBox="1">
            <a:spLocks/>
          </p:cNvSpPr>
          <p:nvPr/>
        </p:nvSpPr>
        <p:spPr bwMode="auto">
          <a:xfrm>
            <a:off x="1206500" y="2664955"/>
            <a:ext cx="2686904" cy="4996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FR" dirty="0"/>
              <a:t>Août 2018</a:t>
            </a:r>
          </a:p>
        </p:txBody>
      </p:sp>
      <p:sp>
        <p:nvSpPr>
          <p:cNvPr id="12" name="Espace réservé du contenu 2">
            <a:extLst>
              <a:ext uri="{FF2B5EF4-FFF2-40B4-BE49-F238E27FC236}">
                <a16:creationId xmlns:a16="http://schemas.microsoft.com/office/drawing/2014/main" id="{3BE21D1D-DEE8-EB4F-A085-1F4E935A51DE}"/>
              </a:ext>
            </a:extLst>
          </p:cNvPr>
          <p:cNvSpPr txBox="1">
            <a:spLocks/>
          </p:cNvSpPr>
          <p:nvPr/>
        </p:nvSpPr>
        <p:spPr bwMode="auto">
          <a:xfrm>
            <a:off x="1206500" y="4163818"/>
            <a:ext cx="2799892" cy="574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FR" dirty="0"/>
              <a:t>Février 2019</a:t>
            </a:r>
          </a:p>
        </p:txBody>
      </p:sp>
      <p:sp>
        <p:nvSpPr>
          <p:cNvPr id="14" name="Espace réservé du contenu 2">
            <a:extLst>
              <a:ext uri="{FF2B5EF4-FFF2-40B4-BE49-F238E27FC236}">
                <a16:creationId xmlns:a16="http://schemas.microsoft.com/office/drawing/2014/main" id="{A6DBCC55-2146-C34D-A551-E7350F73F08E}"/>
              </a:ext>
            </a:extLst>
          </p:cNvPr>
          <p:cNvSpPr txBox="1">
            <a:spLocks/>
          </p:cNvSpPr>
          <p:nvPr/>
        </p:nvSpPr>
        <p:spPr bwMode="auto">
          <a:xfrm>
            <a:off x="1206500" y="4738805"/>
            <a:ext cx="2799892" cy="4902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FR" dirty="0"/>
              <a:t>Avril 2021</a:t>
            </a:r>
          </a:p>
        </p:txBody>
      </p:sp>
      <p:sp>
        <p:nvSpPr>
          <p:cNvPr id="15" name="Espace réservé du pied de page 3">
            <a:extLst>
              <a:ext uri="{FF2B5EF4-FFF2-40B4-BE49-F238E27FC236}">
                <a16:creationId xmlns:a16="http://schemas.microsoft.com/office/drawing/2014/main" id="{DF991D9F-633F-9944-8072-AE4D0CD79563}"/>
              </a:ext>
            </a:extLst>
          </p:cNvPr>
          <p:cNvSpPr>
            <a:spLocks noGrp="1"/>
          </p:cNvSpPr>
          <p:nvPr>
            <p:ph type="ftr" sz="quarter" idx="11"/>
          </p:nvPr>
        </p:nvSpPr>
        <p:spPr>
          <a:xfrm>
            <a:off x="243417" y="184196"/>
            <a:ext cx="2331483" cy="486835"/>
          </a:xfrm>
        </p:spPr>
        <p:txBody>
          <a:bodyPr/>
          <a:lstStyle/>
          <a:p>
            <a:pPr>
              <a:defRPr/>
            </a:pPr>
            <a:r>
              <a:rPr lang="fr-FR" dirty="0"/>
              <a:t>Le Centre Cinéraire de Neufchâteau : la chronologie</a:t>
            </a:r>
          </a:p>
        </p:txBody>
      </p:sp>
    </p:spTree>
    <p:extLst>
      <p:ext uri="{BB962C8B-B14F-4D97-AF65-F5344CB8AC3E}">
        <p14:creationId xmlns:p14="http://schemas.microsoft.com/office/powerpoint/2010/main" val="16190021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FC632899-DEDB-DB4F-B673-FE65A4925EAE}"/>
              </a:ext>
            </a:extLst>
          </p:cNvPr>
          <p:cNvPicPr>
            <a:picLocks noChangeAspect="1"/>
          </p:cNvPicPr>
          <p:nvPr/>
        </p:nvPicPr>
        <p:blipFill>
          <a:blip r:embed="rId2"/>
          <a:stretch>
            <a:fillRect/>
          </a:stretch>
        </p:blipFill>
        <p:spPr>
          <a:xfrm>
            <a:off x="-1" y="0"/>
            <a:ext cx="7652363" cy="6858000"/>
          </a:xfrm>
          <a:prstGeom prst="rect">
            <a:avLst/>
          </a:prstGeom>
        </p:spPr>
      </p:pic>
      <p:sp>
        <p:nvSpPr>
          <p:cNvPr id="11" name="Rectangle 10">
            <a:extLst>
              <a:ext uri="{FF2B5EF4-FFF2-40B4-BE49-F238E27FC236}">
                <a16:creationId xmlns:a16="http://schemas.microsoft.com/office/drawing/2014/main" id="{46F0D016-854C-D140-88D4-86A6159D2AF4}"/>
              </a:ext>
            </a:extLst>
          </p:cNvPr>
          <p:cNvSpPr/>
          <p:nvPr/>
        </p:nvSpPr>
        <p:spPr>
          <a:xfrm>
            <a:off x="3657600" y="0"/>
            <a:ext cx="85344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5" name="Graphique 14">
            <a:extLst>
              <a:ext uri="{FF2B5EF4-FFF2-40B4-BE49-F238E27FC236}">
                <a16:creationId xmlns:a16="http://schemas.microsoft.com/office/drawing/2014/main" id="{568685D2-0056-2F45-B93D-52278DE66C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 y="0"/>
            <a:ext cx="4927600" cy="6858000"/>
          </a:xfrm>
          <a:prstGeom prst="rect">
            <a:avLst/>
          </a:prstGeom>
        </p:spPr>
      </p:pic>
      <p:sp>
        <p:nvSpPr>
          <p:cNvPr id="2" name="Titre 1">
            <a:extLst>
              <a:ext uri="{FF2B5EF4-FFF2-40B4-BE49-F238E27FC236}">
                <a16:creationId xmlns:a16="http://schemas.microsoft.com/office/drawing/2014/main" id="{3E099B26-8A6B-4147-A853-0927F61A6F4E}"/>
              </a:ext>
            </a:extLst>
          </p:cNvPr>
          <p:cNvSpPr>
            <a:spLocks noGrp="1"/>
          </p:cNvSpPr>
          <p:nvPr>
            <p:ph type="title"/>
          </p:nvPr>
        </p:nvSpPr>
        <p:spPr/>
        <p:txBody>
          <a:bodyPr/>
          <a:lstStyle/>
          <a:p>
            <a:r>
              <a:rPr lang="fr-FR" dirty="0"/>
              <a:t>Le Centre Cinéraire de Neufchâteau : </a:t>
            </a:r>
            <a:r>
              <a:rPr lang="fr-FR" dirty="0">
                <a:solidFill>
                  <a:srgbClr val="87888A"/>
                </a:solidFill>
              </a:rPr>
              <a:t>les chiffres</a:t>
            </a:r>
          </a:p>
        </p:txBody>
      </p:sp>
      <p:sp>
        <p:nvSpPr>
          <p:cNvPr id="5" name="Espace réservé du texte 4">
            <a:extLst>
              <a:ext uri="{FF2B5EF4-FFF2-40B4-BE49-F238E27FC236}">
                <a16:creationId xmlns:a16="http://schemas.microsoft.com/office/drawing/2014/main" id="{838C482B-2F8E-574C-B630-8E788F9A86BC}"/>
              </a:ext>
            </a:extLst>
          </p:cNvPr>
          <p:cNvSpPr>
            <a:spLocks noGrp="1"/>
          </p:cNvSpPr>
          <p:nvPr>
            <p:ph type="body" sz="quarter" idx="18"/>
          </p:nvPr>
        </p:nvSpPr>
        <p:spPr/>
        <p:txBody>
          <a:bodyPr/>
          <a:lstStyle/>
          <a:p>
            <a:r>
              <a:rPr lang="fr-FR" dirty="0"/>
              <a:t>4</a:t>
            </a:r>
          </a:p>
        </p:txBody>
      </p:sp>
      <p:sp>
        <p:nvSpPr>
          <p:cNvPr id="8" name="Rectangle 12">
            <a:extLst>
              <a:ext uri="{FF2B5EF4-FFF2-40B4-BE49-F238E27FC236}">
                <a16:creationId xmlns:a16="http://schemas.microsoft.com/office/drawing/2014/main" id="{3B87C8A1-0646-6144-A911-0EEBD6508640}"/>
              </a:ext>
            </a:extLst>
          </p:cNvPr>
          <p:cNvSpPr/>
          <p:nvPr/>
        </p:nvSpPr>
        <p:spPr>
          <a:xfrm rot="10800000">
            <a:off x="3646715" y="4873763"/>
            <a:ext cx="6876266" cy="2004876"/>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6266" h="2004876">
                <a:moveTo>
                  <a:pt x="0" y="0"/>
                </a:moveTo>
                <a:lnTo>
                  <a:pt x="6876266" y="23854"/>
                </a:lnTo>
                <a:lnTo>
                  <a:pt x="6876266" y="2004876"/>
                </a:lnTo>
                <a:cubicBezTo>
                  <a:pt x="5699272" y="1047168"/>
                  <a:pt x="4073318" y="2015479"/>
                  <a:pt x="2331454" y="1616410"/>
                </a:cubicBezTo>
                <a:cubicBezTo>
                  <a:pt x="1153102" y="1289615"/>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9" name="Rectangle 12">
            <a:extLst>
              <a:ext uri="{FF2B5EF4-FFF2-40B4-BE49-F238E27FC236}">
                <a16:creationId xmlns:a16="http://schemas.microsoft.com/office/drawing/2014/main" id="{E4A72BF1-FD67-9341-A85C-14EB4623617C}"/>
              </a:ext>
            </a:extLst>
          </p:cNvPr>
          <p:cNvSpPr/>
          <p:nvPr/>
        </p:nvSpPr>
        <p:spPr>
          <a:xfrm rot="10800000" flipH="1">
            <a:off x="5292635" y="4615616"/>
            <a:ext cx="6955779" cy="2255072"/>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 name="connsiteX0" fmla="*/ 0 w 6876266"/>
              <a:gd name="connsiteY0" fmla="*/ 0 h 2004876"/>
              <a:gd name="connsiteX1" fmla="*/ 6876266 w 6876266"/>
              <a:gd name="connsiteY1" fmla="*/ 23854 h 2004876"/>
              <a:gd name="connsiteX2" fmla="*/ 6403734 w 6876266"/>
              <a:gd name="connsiteY2" fmla="*/ 843599 h 2004876"/>
              <a:gd name="connsiteX3" fmla="*/ 6876266 w 6876266"/>
              <a:gd name="connsiteY3" fmla="*/ 2004876 h 2004876"/>
              <a:gd name="connsiteX4" fmla="*/ 2331454 w 6876266"/>
              <a:gd name="connsiteY4" fmla="*/ 1616410 h 2004876"/>
              <a:gd name="connsiteX5" fmla="*/ 0 w 6876266"/>
              <a:gd name="connsiteY5" fmla="*/ 0 h 2004876"/>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331454 w 6876266"/>
              <a:gd name="connsiteY5" fmla="*/ 1616410 h 2645641"/>
              <a:gd name="connsiteX6" fmla="*/ 0 w 6876266"/>
              <a:gd name="connsiteY6" fmla="*/ 0 h 2645641"/>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729019 w 6876266"/>
              <a:gd name="connsiteY5" fmla="*/ 988257 h 2645641"/>
              <a:gd name="connsiteX6" fmla="*/ 0 w 6876266"/>
              <a:gd name="connsiteY6" fmla="*/ 0 h 2645641"/>
              <a:gd name="connsiteX0" fmla="*/ 0 w 6904697"/>
              <a:gd name="connsiteY0" fmla="*/ 0 h 2645641"/>
              <a:gd name="connsiteX1" fmla="*/ 6876266 w 6904697"/>
              <a:gd name="connsiteY1" fmla="*/ 23854 h 2645641"/>
              <a:gd name="connsiteX2" fmla="*/ 6904667 w 6904697"/>
              <a:gd name="connsiteY2" fmla="*/ 883356 h 2645641"/>
              <a:gd name="connsiteX3" fmla="*/ 6876266 w 6904697"/>
              <a:gd name="connsiteY3" fmla="*/ 2004876 h 2645641"/>
              <a:gd name="connsiteX4" fmla="*/ 4559031 w 6904697"/>
              <a:gd name="connsiteY4" fmla="*/ 2640594 h 2645641"/>
              <a:gd name="connsiteX5" fmla="*/ 2729019 w 6904697"/>
              <a:gd name="connsiteY5" fmla="*/ 988257 h 2645641"/>
              <a:gd name="connsiteX6" fmla="*/ 0 w 6904697"/>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876266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939877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7647"/>
              <a:gd name="connsiteX1" fmla="*/ 6955779 w 6955779"/>
              <a:gd name="connsiteY1" fmla="*/ 0 h 2647647"/>
              <a:gd name="connsiteX2" fmla="*/ 6904667 w 6955779"/>
              <a:gd name="connsiteY2" fmla="*/ 883356 h 2647647"/>
              <a:gd name="connsiteX3" fmla="*/ 6939877 w 6955779"/>
              <a:gd name="connsiteY3" fmla="*/ 2004876 h 2647647"/>
              <a:gd name="connsiteX4" fmla="*/ 4559031 w 6955779"/>
              <a:gd name="connsiteY4" fmla="*/ 2640594 h 2647647"/>
              <a:gd name="connsiteX5" fmla="*/ 2729019 w 6955779"/>
              <a:gd name="connsiteY5" fmla="*/ 988257 h 2647647"/>
              <a:gd name="connsiteX6" fmla="*/ 0 w 6955779"/>
              <a:gd name="connsiteY6" fmla="*/ 0 h 2647647"/>
              <a:gd name="connsiteX0" fmla="*/ 0 w 6955779"/>
              <a:gd name="connsiteY0" fmla="*/ 0 h 2284257"/>
              <a:gd name="connsiteX1" fmla="*/ 6955779 w 6955779"/>
              <a:gd name="connsiteY1" fmla="*/ 0 h 2284257"/>
              <a:gd name="connsiteX2" fmla="*/ 6904667 w 6955779"/>
              <a:gd name="connsiteY2" fmla="*/ 883356 h 2284257"/>
              <a:gd name="connsiteX3" fmla="*/ 6939877 w 6955779"/>
              <a:gd name="connsiteY3" fmla="*/ 2004876 h 2284257"/>
              <a:gd name="connsiteX4" fmla="*/ 4630593 w 6955779"/>
              <a:gd name="connsiteY4" fmla="*/ 2250980 h 2284257"/>
              <a:gd name="connsiteX5" fmla="*/ 2729019 w 6955779"/>
              <a:gd name="connsiteY5" fmla="*/ 988257 h 2284257"/>
              <a:gd name="connsiteX6" fmla="*/ 0 w 6955779"/>
              <a:gd name="connsiteY6" fmla="*/ 0 h 2284257"/>
              <a:gd name="connsiteX0" fmla="*/ 0 w 6955779"/>
              <a:gd name="connsiteY0" fmla="*/ 0 h 2255072"/>
              <a:gd name="connsiteX1" fmla="*/ 6955779 w 6955779"/>
              <a:gd name="connsiteY1" fmla="*/ 0 h 2255072"/>
              <a:gd name="connsiteX2" fmla="*/ 6904667 w 6955779"/>
              <a:gd name="connsiteY2" fmla="*/ 883356 h 2255072"/>
              <a:gd name="connsiteX3" fmla="*/ 6939877 w 6955779"/>
              <a:gd name="connsiteY3" fmla="*/ 1289259 h 2255072"/>
              <a:gd name="connsiteX4" fmla="*/ 4630593 w 6955779"/>
              <a:gd name="connsiteY4" fmla="*/ 2250980 h 2255072"/>
              <a:gd name="connsiteX5" fmla="*/ 2729019 w 6955779"/>
              <a:gd name="connsiteY5" fmla="*/ 988257 h 2255072"/>
              <a:gd name="connsiteX6" fmla="*/ 0 w 6955779"/>
              <a:gd name="connsiteY6" fmla="*/ 0 h 225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5779" h="2255072">
                <a:moveTo>
                  <a:pt x="0" y="0"/>
                </a:moveTo>
                <a:lnTo>
                  <a:pt x="6955779" y="0"/>
                </a:lnTo>
                <a:cubicBezTo>
                  <a:pt x="6954644" y="646960"/>
                  <a:pt x="6905802" y="236396"/>
                  <a:pt x="6904667" y="883356"/>
                </a:cubicBezTo>
                <a:lnTo>
                  <a:pt x="6939877" y="1289259"/>
                </a:lnTo>
                <a:cubicBezTo>
                  <a:pt x="6780851" y="1595384"/>
                  <a:pt x="5388062" y="2315724"/>
                  <a:pt x="4630593" y="2250980"/>
                </a:cubicBezTo>
                <a:cubicBezTo>
                  <a:pt x="3873124" y="2186236"/>
                  <a:pt x="3589574" y="1252102"/>
                  <a:pt x="2729019" y="988257"/>
                </a:cubicBezTo>
                <a:cubicBezTo>
                  <a:pt x="1550667" y="661462"/>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062807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6B892D76-7F73-4DA7-AF5F-9EB4A0DAB17B}"/>
              </a:ext>
            </a:extLst>
          </p:cNvPr>
          <p:cNvSpPr>
            <a:spLocks noGrp="1"/>
          </p:cNvSpPr>
          <p:nvPr>
            <p:ph type="sldNum" sz="quarter" idx="12"/>
          </p:nvPr>
        </p:nvSpPr>
        <p:spPr/>
        <p:txBody>
          <a:bodyPr/>
          <a:lstStyle/>
          <a:p>
            <a:pPr>
              <a:defRPr/>
            </a:pPr>
            <a:fld id="{2ABF3A6C-4066-1B4C-87C1-BAFBCBA678CB}" type="slidenum">
              <a:rPr lang="fr-FR" smtClean="0"/>
              <a:pPr>
                <a:defRPr/>
              </a:pPr>
              <a:t>16</a:t>
            </a:fld>
            <a:endParaRPr lang="fr-FR"/>
          </a:p>
        </p:txBody>
      </p:sp>
      <p:sp>
        <p:nvSpPr>
          <p:cNvPr id="8" name="Espace réservé du pied de page 3">
            <a:extLst>
              <a:ext uri="{FF2B5EF4-FFF2-40B4-BE49-F238E27FC236}">
                <a16:creationId xmlns:a16="http://schemas.microsoft.com/office/drawing/2014/main" id="{45D57BBC-5A03-1C4D-BC49-253B99BABFF3}"/>
              </a:ext>
            </a:extLst>
          </p:cNvPr>
          <p:cNvSpPr>
            <a:spLocks noGrp="1"/>
          </p:cNvSpPr>
          <p:nvPr>
            <p:ph type="ftr" sz="quarter" idx="11"/>
          </p:nvPr>
        </p:nvSpPr>
        <p:spPr>
          <a:xfrm>
            <a:off x="243417" y="192069"/>
            <a:ext cx="2331483" cy="486835"/>
          </a:xfrm>
        </p:spPr>
        <p:txBody>
          <a:bodyPr/>
          <a:lstStyle/>
          <a:p>
            <a:pPr>
              <a:defRPr/>
            </a:pPr>
            <a:r>
              <a:rPr lang="fr-FR" dirty="0"/>
              <a:t>Le Centre Cinéraire de Neufchâteau : les chiffres</a:t>
            </a:r>
          </a:p>
        </p:txBody>
      </p:sp>
      <p:sp>
        <p:nvSpPr>
          <p:cNvPr id="9" name="Espace réservé du contenu 2">
            <a:extLst>
              <a:ext uri="{FF2B5EF4-FFF2-40B4-BE49-F238E27FC236}">
                <a16:creationId xmlns:a16="http://schemas.microsoft.com/office/drawing/2014/main" id="{809C1299-09C8-774A-A849-D730D3DBFA6A}"/>
              </a:ext>
            </a:extLst>
          </p:cNvPr>
          <p:cNvSpPr txBox="1">
            <a:spLocks/>
          </p:cNvSpPr>
          <p:nvPr/>
        </p:nvSpPr>
        <p:spPr bwMode="auto">
          <a:xfrm>
            <a:off x="1206499" y="1120774"/>
            <a:ext cx="9606045" cy="50930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45720" rIns="91440" bIns="45720" numCol="1" anchor="t" anchorCtr="0" compatLnSpc="1">
            <a:prstTxWarp prst="textNoShape">
              <a:avLst/>
            </a:prstTxWarp>
            <a:normAutofit lnSpcReduction="10000"/>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BE" dirty="0">
                <a:solidFill>
                  <a:srgbClr val="87888A"/>
                </a:solidFill>
              </a:rPr>
              <a:t>3 acteurs publics </a:t>
            </a:r>
            <a:r>
              <a:rPr lang="fr-BE" b="0" dirty="0">
                <a:solidFill>
                  <a:srgbClr val="87888A"/>
                </a:solidFill>
              </a:rPr>
              <a:t>s’associent pour répondre à un besoin</a:t>
            </a:r>
            <a:br>
              <a:rPr lang="fr-BE" b="0" dirty="0">
                <a:solidFill>
                  <a:srgbClr val="87888A"/>
                </a:solidFill>
              </a:rPr>
            </a:br>
            <a:r>
              <a:rPr lang="fr-BE" b="0" dirty="0">
                <a:solidFill>
                  <a:srgbClr val="87888A"/>
                </a:solidFill>
              </a:rPr>
              <a:t>de la population</a:t>
            </a:r>
          </a:p>
          <a:p>
            <a:pPr>
              <a:buClr>
                <a:srgbClr val="C5682E"/>
              </a:buClr>
              <a:buFont typeface="Arial" panose="020B0604020202020204" pitchFamily="34" charset="0"/>
              <a:buChar char="•"/>
            </a:pPr>
            <a:r>
              <a:rPr lang="fr-BE" dirty="0">
                <a:solidFill>
                  <a:srgbClr val="87888A"/>
                </a:solidFill>
              </a:rPr>
              <a:t>6 ans </a:t>
            </a:r>
            <a:r>
              <a:rPr lang="fr-BE" b="0" dirty="0">
                <a:solidFill>
                  <a:srgbClr val="87888A"/>
                </a:solidFill>
              </a:rPr>
              <a:t>dont </a:t>
            </a:r>
            <a:r>
              <a:rPr lang="fr-BE" dirty="0">
                <a:solidFill>
                  <a:srgbClr val="87888A"/>
                </a:solidFill>
              </a:rPr>
              <a:t>2</a:t>
            </a:r>
            <a:r>
              <a:rPr lang="fr-BE" b="0" dirty="0">
                <a:solidFill>
                  <a:srgbClr val="87888A"/>
                </a:solidFill>
              </a:rPr>
              <a:t> de travaux pour doter la province de Luxembourg</a:t>
            </a:r>
            <a:br>
              <a:rPr lang="fr-BE" b="0" dirty="0">
                <a:solidFill>
                  <a:srgbClr val="87888A"/>
                </a:solidFill>
              </a:rPr>
            </a:br>
            <a:r>
              <a:rPr lang="fr-BE" b="0" dirty="0">
                <a:solidFill>
                  <a:srgbClr val="87888A"/>
                </a:solidFill>
              </a:rPr>
              <a:t>d’un Centre Cinéraire</a:t>
            </a:r>
          </a:p>
          <a:p>
            <a:pPr>
              <a:buClr>
                <a:srgbClr val="C5682E"/>
              </a:buClr>
              <a:buFont typeface="Arial" panose="020B0604020202020204" pitchFamily="34" charset="0"/>
              <a:buChar char="•"/>
            </a:pPr>
            <a:r>
              <a:rPr lang="fr-BE" dirty="0">
                <a:solidFill>
                  <a:srgbClr val="87888A"/>
                </a:solidFill>
              </a:rPr>
              <a:t>4.995.272 € hors TVA </a:t>
            </a:r>
            <a:r>
              <a:rPr lang="fr-BE" b="0" dirty="0">
                <a:solidFill>
                  <a:srgbClr val="87888A"/>
                </a:solidFill>
              </a:rPr>
              <a:t>d’investissement</a:t>
            </a:r>
            <a:endParaRPr lang="fr-BE" dirty="0">
              <a:solidFill>
                <a:srgbClr val="87888A"/>
              </a:solidFill>
            </a:endParaRPr>
          </a:p>
          <a:p>
            <a:pPr>
              <a:buClr>
                <a:srgbClr val="C5682E"/>
              </a:buClr>
              <a:buFont typeface="Arial" panose="020B0604020202020204" pitchFamily="34" charset="0"/>
              <a:buChar char="•"/>
            </a:pPr>
            <a:r>
              <a:rPr lang="fr-BE" b="0" dirty="0">
                <a:solidFill>
                  <a:srgbClr val="87888A"/>
                </a:solidFill>
              </a:rPr>
              <a:t>Implantation dans un cadre naturel préservé, au milieu d’une sapinière de </a:t>
            </a:r>
            <a:r>
              <a:rPr lang="fr-BE" dirty="0">
                <a:solidFill>
                  <a:srgbClr val="87888A"/>
                </a:solidFill>
              </a:rPr>
              <a:t>23,5 </a:t>
            </a:r>
            <a:r>
              <a:rPr lang="fr-BE" b="0" dirty="0">
                <a:solidFill>
                  <a:srgbClr val="87888A"/>
                </a:solidFill>
              </a:rPr>
              <a:t>hectares</a:t>
            </a:r>
          </a:p>
          <a:p>
            <a:pPr>
              <a:buClr>
                <a:srgbClr val="C5682E"/>
              </a:buClr>
              <a:buFont typeface="Arial" panose="020B0604020202020204" pitchFamily="34" charset="0"/>
              <a:buChar char="•"/>
            </a:pPr>
            <a:r>
              <a:rPr lang="fr-BE" b="0" dirty="0">
                <a:solidFill>
                  <a:srgbClr val="87888A"/>
                </a:solidFill>
              </a:rPr>
              <a:t>Terrain de </a:t>
            </a:r>
            <a:r>
              <a:rPr lang="fr-BE" dirty="0">
                <a:solidFill>
                  <a:srgbClr val="87888A"/>
                </a:solidFill>
              </a:rPr>
              <a:t>5,16 </a:t>
            </a:r>
            <a:r>
              <a:rPr lang="fr-BE" b="0" dirty="0">
                <a:solidFill>
                  <a:srgbClr val="87888A"/>
                </a:solidFill>
              </a:rPr>
              <a:t>hectares</a:t>
            </a:r>
          </a:p>
          <a:p>
            <a:pPr>
              <a:buClr>
                <a:srgbClr val="C5682E"/>
              </a:buClr>
              <a:buFont typeface="Arial" panose="020B0604020202020204" pitchFamily="34" charset="0"/>
              <a:buChar char="•"/>
            </a:pPr>
            <a:r>
              <a:rPr lang="fr-BE" b="0" dirty="0">
                <a:solidFill>
                  <a:srgbClr val="87888A"/>
                </a:solidFill>
              </a:rPr>
              <a:t>Surface au sol du bâtiment : </a:t>
            </a:r>
            <a:r>
              <a:rPr lang="fr-BE" dirty="0">
                <a:solidFill>
                  <a:srgbClr val="87888A"/>
                </a:solidFill>
              </a:rPr>
              <a:t>1.860 m</a:t>
            </a:r>
            <a:r>
              <a:rPr lang="fr-BE" baseline="30000" dirty="0">
                <a:solidFill>
                  <a:srgbClr val="87888A"/>
                </a:solidFill>
              </a:rPr>
              <a:t>2</a:t>
            </a:r>
          </a:p>
          <a:p>
            <a:pPr>
              <a:buClr>
                <a:srgbClr val="C5682E"/>
              </a:buClr>
              <a:buFont typeface="Arial" panose="020B0604020202020204" pitchFamily="34" charset="0"/>
              <a:buChar char="•"/>
            </a:pPr>
            <a:r>
              <a:rPr lang="fr-BE" b="0" dirty="0">
                <a:solidFill>
                  <a:srgbClr val="87888A"/>
                </a:solidFill>
              </a:rPr>
              <a:t>4 hectares de parc </a:t>
            </a:r>
            <a:r>
              <a:rPr lang="fr-BE" dirty="0">
                <a:solidFill>
                  <a:srgbClr val="87888A"/>
                </a:solidFill>
              </a:rPr>
              <a:t>cinéraire forestier </a:t>
            </a:r>
            <a:r>
              <a:rPr lang="fr-BE" b="0" dirty="0">
                <a:solidFill>
                  <a:srgbClr val="87888A"/>
                </a:solidFill>
              </a:rPr>
              <a:t>décliné en Jardin</a:t>
            </a:r>
            <a:br>
              <a:rPr lang="fr-BE" b="0" dirty="0">
                <a:solidFill>
                  <a:srgbClr val="87888A"/>
                </a:solidFill>
              </a:rPr>
            </a:br>
            <a:r>
              <a:rPr lang="fr-BE" b="0" dirty="0">
                <a:solidFill>
                  <a:srgbClr val="87888A"/>
                </a:solidFill>
              </a:rPr>
              <a:t>et Forêt du souvenir</a:t>
            </a:r>
          </a:p>
        </p:txBody>
      </p:sp>
    </p:spTree>
    <p:extLst>
      <p:ext uri="{BB962C8B-B14F-4D97-AF65-F5344CB8AC3E}">
        <p14:creationId xmlns:p14="http://schemas.microsoft.com/office/powerpoint/2010/main" val="29177582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6B892D76-7F73-4DA7-AF5F-9EB4A0DAB17B}"/>
              </a:ext>
            </a:extLst>
          </p:cNvPr>
          <p:cNvSpPr>
            <a:spLocks noGrp="1"/>
          </p:cNvSpPr>
          <p:nvPr>
            <p:ph type="sldNum" sz="quarter" idx="12"/>
          </p:nvPr>
        </p:nvSpPr>
        <p:spPr/>
        <p:txBody>
          <a:bodyPr/>
          <a:lstStyle/>
          <a:p>
            <a:pPr>
              <a:defRPr/>
            </a:pPr>
            <a:fld id="{2ABF3A6C-4066-1B4C-87C1-BAFBCBA678CB}" type="slidenum">
              <a:rPr lang="fr-FR" smtClean="0"/>
              <a:pPr>
                <a:defRPr/>
              </a:pPr>
              <a:t>17</a:t>
            </a:fld>
            <a:endParaRPr lang="fr-FR"/>
          </a:p>
        </p:txBody>
      </p:sp>
      <p:sp>
        <p:nvSpPr>
          <p:cNvPr id="9" name="Espace réservé du contenu 2">
            <a:extLst>
              <a:ext uri="{FF2B5EF4-FFF2-40B4-BE49-F238E27FC236}">
                <a16:creationId xmlns:a16="http://schemas.microsoft.com/office/drawing/2014/main" id="{809C1299-09C8-774A-A849-D730D3DBFA6A}"/>
              </a:ext>
            </a:extLst>
          </p:cNvPr>
          <p:cNvSpPr txBox="1">
            <a:spLocks/>
          </p:cNvSpPr>
          <p:nvPr/>
        </p:nvSpPr>
        <p:spPr bwMode="auto">
          <a:xfrm>
            <a:off x="1206499" y="1120774"/>
            <a:ext cx="9606045" cy="50930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normAutofit/>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BE" b="0" dirty="0">
                <a:solidFill>
                  <a:srgbClr val="87888A"/>
                </a:solidFill>
              </a:rPr>
              <a:t>1</a:t>
            </a:r>
            <a:r>
              <a:rPr lang="fr-BE" dirty="0">
                <a:solidFill>
                  <a:srgbClr val="87888A"/>
                </a:solidFill>
              </a:rPr>
              <a:t> unité de crémation </a:t>
            </a:r>
            <a:r>
              <a:rPr lang="fr-BE" b="0" dirty="0">
                <a:solidFill>
                  <a:srgbClr val="87888A"/>
                </a:solidFill>
              </a:rPr>
              <a:t>(extension potentielle à deux)</a:t>
            </a:r>
          </a:p>
          <a:p>
            <a:pPr>
              <a:buClr>
                <a:srgbClr val="C5682E"/>
              </a:buClr>
              <a:buFont typeface="Arial" panose="020B0604020202020204" pitchFamily="34" charset="0"/>
              <a:buChar char="•"/>
            </a:pPr>
            <a:r>
              <a:rPr lang="fr-BE" b="0" dirty="0">
                <a:solidFill>
                  <a:srgbClr val="87888A"/>
                </a:solidFill>
              </a:rPr>
              <a:t>1 unité de </a:t>
            </a:r>
            <a:r>
              <a:rPr lang="fr-BE" dirty="0">
                <a:solidFill>
                  <a:srgbClr val="87888A"/>
                </a:solidFill>
              </a:rPr>
              <a:t>traitement des effluents </a:t>
            </a:r>
            <a:r>
              <a:rPr lang="fr-BE" b="0" dirty="0">
                <a:solidFill>
                  <a:srgbClr val="87888A"/>
                </a:solidFill>
              </a:rPr>
              <a:t>gazeux</a:t>
            </a:r>
          </a:p>
          <a:p>
            <a:pPr>
              <a:buClr>
                <a:srgbClr val="C5682E"/>
              </a:buClr>
              <a:buFont typeface="Arial" panose="020B0604020202020204" pitchFamily="34" charset="0"/>
              <a:buChar char="•"/>
            </a:pPr>
            <a:r>
              <a:rPr lang="fr-BE" b="0" dirty="0">
                <a:solidFill>
                  <a:srgbClr val="87888A"/>
                </a:solidFill>
              </a:rPr>
              <a:t>1 unité de </a:t>
            </a:r>
            <a:r>
              <a:rPr lang="fr-BE" dirty="0">
                <a:solidFill>
                  <a:srgbClr val="87888A"/>
                </a:solidFill>
              </a:rPr>
              <a:t>valorisation de la chaleur</a:t>
            </a:r>
          </a:p>
          <a:p>
            <a:pPr>
              <a:buClr>
                <a:srgbClr val="C5682E"/>
              </a:buClr>
              <a:buFont typeface="Arial" panose="020B0604020202020204" pitchFamily="34" charset="0"/>
              <a:buChar char="•"/>
            </a:pPr>
            <a:r>
              <a:rPr lang="fr-BE" dirty="0">
                <a:solidFill>
                  <a:srgbClr val="87888A"/>
                </a:solidFill>
              </a:rPr>
              <a:t>2 salles de cérémonies </a:t>
            </a:r>
            <a:r>
              <a:rPr lang="fr-BE" b="0" dirty="0">
                <a:solidFill>
                  <a:srgbClr val="87888A"/>
                </a:solidFill>
              </a:rPr>
              <a:t>(150 et 60 places assises)</a:t>
            </a:r>
          </a:p>
          <a:p>
            <a:pPr>
              <a:buClr>
                <a:srgbClr val="C5682E"/>
              </a:buClr>
              <a:buFont typeface="Arial" panose="020B0604020202020204" pitchFamily="34" charset="0"/>
              <a:buChar char="•"/>
            </a:pPr>
            <a:r>
              <a:rPr lang="fr-BE" b="0" dirty="0">
                <a:solidFill>
                  <a:srgbClr val="87888A"/>
                </a:solidFill>
              </a:rPr>
              <a:t>2</a:t>
            </a:r>
            <a:r>
              <a:rPr lang="fr-BE" dirty="0">
                <a:solidFill>
                  <a:srgbClr val="87888A"/>
                </a:solidFill>
              </a:rPr>
              <a:t> salons de réceptions </a:t>
            </a:r>
            <a:r>
              <a:rPr lang="fr-BE" b="0" dirty="0">
                <a:solidFill>
                  <a:srgbClr val="87888A"/>
                </a:solidFill>
              </a:rPr>
              <a:t>(50 places assises par salon)</a:t>
            </a:r>
          </a:p>
          <a:p>
            <a:pPr>
              <a:buClr>
                <a:srgbClr val="C5682E"/>
              </a:buClr>
              <a:buFont typeface="Arial" panose="020B0604020202020204" pitchFamily="34" charset="0"/>
              <a:buChar char="•"/>
            </a:pPr>
            <a:r>
              <a:rPr lang="fr-BE" b="0" dirty="0">
                <a:solidFill>
                  <a:srgbClr val="87888A"/>
                </a:solidFill>
              </a:rPr>
              <a:t>720 </a:t>
            </a:r>
            <a:r>
              <a:rPr lang="fr-BE" dirty="0">
                <a:solidFill>
                  <a:srgbClr val="87888A"/>
                </a:solidFill>
              </a:rPr>
              <a:t>crémations/an </a:t>
            </a:r>
            <a:r>
              <a:rPr lang="fr-BE" b="0" dirty="0">
                <a:solidFill>
                  <a:srgbClr val="87888A"/>
                </a:solidFill>
              </a:rPr>
              <a:t>(potentiel évalué en 2015)</a:t>
            </a:r>
          </a:p>
          <a:p>
            <a:pPr>
              <a:buClr>
                <a:srgbClr val="C5682E"/>
              </a:buClr>
              <a:buFont typeface="Arial" panose="020B0604020202020204" pitchFamily="34" charset="0"/>
              <a:buChar char="•"/>
            </a:pPr>
            <a:r>
              <a:rPr lang="fr-BE" b="0" dirty="0">
                <a:solidFill>
                  <a:srgbClr val="87888A"/>
                </a:solidFill>
              </a:rPr>
              <a:t>Accessibilité améliorée de </a:t>
            </a:r>
            <a:r>
              <a:rPr lang="fr-BE" dirty="0">
                <a:solidFill>
                  <a:srgbClr val="87888A"/>
                </a:solidFill>
              </a:rPr>
              <a:t>48% </a:t>
            </a:r>
            <a:r>
              <a:rPr lang="fr-BE" b="0" dirty="0">
                <a:solidFill>
                  <a:srgbClr val="87888A"/>
                </a:solidFill>
              </a:rPr>
              <a:t>pour la population de la province (réduction de la distance)</a:t>
            </a:r>
          </a:p>
          <a:p>
            <a:pPr>
              <a:buClr>
                <a:srgbClr val="C5682E"/>
              </a:buClr>
              <a:buFont typeface="Arial" panose="020B0604020202020204" pitchFamily="34" charset="0"/>
              <a:buChar char="•"/>
            </a:pPr>
            <a:r>
              <a:rPr lang="fr-BE" b="0" dirty="0">
                <a:solidFill>
                  <a:srgbClr val="87888A"/>
                </a:solidFill>
              </a:rPr>
              <a:t>4 </a:t>
            </a:r>
            <a:r>
              <a:rPr lang="fr-BE" dirty="0">
                <a:solidFill>
                  <a:srgbClr val="87888A"/>
                </a:solidFill>
              </a:rPr>
              <a:t>membres du personnel</a:t>
            </a:r>
          </a:p>
        </p:txBody>
      </p:sp>
      <p:sp>
        <p:nvSpPr>
          <p:cNvPr id="6" name="Espace réservé du pied de page 3">
            <a:extLst>
              <a:ext uri="{FF2B5EF4-FFF2-40B4-BE49-F238E27FC236}">
                <a16:creationId xmlns:a16="http://schemas.microsoft.com/office/drawing/2014/main" id="{36EF980A-1CB3-7248-8A34-BC1E3E5AFDE1}"/>
              </a:ext>
            </a:extLst>
          </p:cNvPr>
          <p:cNvSpPr>
            <a:spLocks noGrp="1"/>
          </p:cNvSpPr>
          <p:nvPr>
            <p:ph type="ftr" sz="quarter" idx="11"/>
          </p:nvPr>
        </p:nvSpPr>
        <p:spPr>
          <a:xfrm>
            <a:off x="243417" y="192069"/>
            <a:ext cx="2331483" cy="486835"/>
          </a:xfrm>
        </p:spPr>
        <p:txBody>
          <a:bodyPr/>
          <a:lstStyle/>
          <a:p>
            <a:pPr>
              <a:defRPr/>
            </a:pPr>
            <a:r>
              <a:rPr lang="fr-FR" dirty="0"/>
              <a:t>Le Centre Cinéraire de Neufchâteau : les chiffres</a:t>
            </a:r>
          </a:p>
        </p:txBody>
      </p:sp>
    </p:spTree>
    <p:extLst>
      <p:ext uri="{BB962C8B-B14F-4D97-AF65-F5344CB8AC3E}">
        <p14:creationId xmlns:p14="http://schemas.microsoft.com/office/powerpoint/2010/main" val="1637800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herbe, personne, extérieur, main&#10;&#10;Description générée automatiquement">
            <a:extLst>
              <a:ext uri="{FF2B5EF4-FFF2-40B4-BE49-F238E27FC236}">
                <a16:creationId xmlns:a16="http://schemas.microsoft.com/office/drawing/2014/main" id="{0C35FA72-3B15-6542-90B4-EF61B0F4993D}"/>
              </a:ext>
            </a:extLst>
          </p:cNvPr>
          <p:cNvPicPr>
            <a:picLocks noChangeAspect="1"/>
          </p:cNvPicPr>
          <p:nvPr/>
        </p:nvPicPr>
        <p:blipFill>
          <a:blip r:embed="rId2"/>
          <a:stretch>
            <a:fillRect/>
          </a:stretch>
        </p:blipFill>
        <p:spPr>
          <a:xfrm>
            <a:off x="-1" y="0"/>
            <a:ext cx="5798849" cy="6858000"/>
          </a:xfrm>
          <a:prstGeom prst="rect">
            <a:avLst/>
          </a:prstGeom>
        </p:spPr>
      </p:pic>
      <p:sp>
        <p:nvSpPr>
          <p:cNvPr id="11" name="Rectangle 10">
            <a:extLst>
              <a:ext uri="{FF2B5EF4-FFF2-40B4-BE49-F238E27FC236}">
                <a16:creationId xmlns:a16="http://schemas.microsoft.com/office/drawing/2014/main" id="{46F0D016-854C-D140-88D4-86A6159D2AF4}"/>
              </a:ext>
            </a:extLst>
          </p:cNvPr>
          <p:cNvSpPr/>
          <p:nvPr/>
        </p:nvSpPr>
        <p:spPr>
          <a:xfrm>
            <a:off x="3657600" y="0"/>
            <a:ext cx="85344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5" name="Graphique 14">
            <a:extLst>
              <a:ext uri="{FF2B5EF4-FFF2-40B4-BE49-F238E27FC236}">
                <a16:creationId xmlns:a16="http://schemas.microsoft.com/office/drawing/2014/main" id="{568685D2-0056-2F45-B93D-52278DE66C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0"/>
            <a:ext cx="4927600" cy="6858000"/>
          </a:xfrm>
          <a:prstGeom prst="rect">
            <a:avLst/>
          </a:prstGeom>
        </p:spPr>
      </p:pic>
      <p:sp>
        <p:nvSpPr>
          <p:cNvPr id="2" name="Titre 1">
            <a:extLst>
              <a:ext uri="{FF2B5EF4-FFF2-40B4-BE49-F238E27FC236}">
                <a16:creationId xmlns:a16="http://schemas.microsoft.com/office/drawing/2014/main" id="{3E099B26-8A6B-4147-A853-0927F61A6F4E}"/>
              </a:ext>
            </a:extLst>
          </p:cNvPr>
          <p:cNvSpPr>
            <a:spLocks noGrp="1"/>
          </p:cNvSpPr>
          <p:nvPr>
            <p:ph type="title"/>
          </p:nvPr>
        </p:nvSpPr>
        <p:spPr/>
        <p:txBody>
          <a:bodyPr/>
          <a:lstStyle/>
          <a:p>
            <a:r>
              <a:rPr lang="fr-FR" dirty="0"/>
              <a:t>Le Centre Cinéraire de Neufchâteau : </a:t>
            </a:r>
            <a:r>
              <a:rPr lang="fr-FR" dirty="0">
                <a:solidFill>
                  <a:srgbClr val="87888A"/>
                </a:solidFill>
              </a:rPr>
              <a:t>les innovations</a:t>
            </a:r>
          </a:p>
        </p:txBody>
      </p:sp>
      <p:sp>
        <p:nvSpPr>
          <p:cNvPr id="5" name="Espace réservé du texte 4">
            <a:extLst>
              <a:ext uri="{FF2B5EF4-FFF2-40B4-BE49-F238E27FC236}">
                <a16:creationId xmlns:a16="http://schemas.microsoft.com/office/drawing/2014/main" id="{838C482B-2F8E-574C-B630-8E788F9A86BC}"/>
              </a:ext>
            </a:extLst>
          </p:cNvPr>
          <p:cNvSpPr>
            <a:spLocks noGrp="1"/>
          </p:cNvSpPr>
          <p:nvPr>
            <p:ph type="body" sz="quarter" idx="18"/>
          </p:nvPr>
        </p:nvSpPr>
        <p:spPr/>
        <p:txBody>
          <a:bodyPr/>
          <a:lstStyle/>
          <a:p>
            <a:r>
              <a:rPr lang="fr-FR" dirty="0"/>
              <a:t>5</a:t>
            </a:r>
          </a:p>
        </p:txBody>
      </p:sp>
      <p:sp>
        <p:nvSpPr>
          <p:cNvPr id="8" name="Rectangle 12">
            <a:extLst>
              <a:ext uri="{FF2B5EF4-FFF2-40B4-BE49-F238E27FC236}">
                <a16:creationId xmlns:a16="http://schemas.microsoft.com/office/drawing/2014/main" id="{FC86BD51-0EF6-8E4C-B27D-7BCF195173F7}"/>
              </a:ext>
            </a:extLst>
          </p:cNvPr>
          <p:cNvSpPr/>
          <p:nvPr/>
        </p:nvSpPr>
        <p:spPr>
          <a:xfrm rot="10800000">
            <a:off x="3646715" y="4873763"/>
            <a:ext cx="6876266" cy="2004876"/>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6266" h="2004876">
                <a:moveTo>
                  <a:pt x="0" y="0"/>
                </a:moveTo>
                <a:lnTo>
                  <a:pt x="6876266" y="23854"/>
                </a:lnTo>
                <a:lnTo>
                  <a:pt x="6876266" y="2004876"/>
                </a:lnTo>
                <a:cubicBezTo>
                  <a:pt x="5699272" y="1047168"/>
                  <a:pt x="4073318" y="2015479"/>
                  <a:pt x="2331454" y="1616410"/>
                </a:cubicBezTo>
                <a:cubicBezTo>
                  <a:pt x="1153102" y="1289615"/>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9" name="Rectangle 12">
            <a:extLst>
              <a:ext uri="{FF2B5EF4-FFF2-40B4-BE49-F238E27FC236}">
                <a16:creationId xmlns:a16="http://schemas.microsoft.com/office/drawing/2014/main" id="{71EAB60B-A58F-4844-89E5-2465173BFB1D}"/>
              </a:ext>
            </a:extLst>
          </p:cNvPr>
          <p:cNvSpPr/>
          <p:nvPr/>
        </p:nvSpPr>
        <p:spPr>
          <a:xfrm rot="10800000" flipH="1">
            <a:off x="5292635" y="4615616"/>
            <a:ext cx="6955779" cy="2255072"/>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 name="connsiteX0" fmla="*/ 0 w 6876266"/>
              <a:gd name="connsiteY0" fmla="*/ 0 h 2004876"/>
              <a:gd name="connsiteX1" fmla="*/ 6876266 w 6876266"/>
              <a:gd name="connsiteY1" fmla="*/ 23854 h 2004876"/>
              <a:gd name="connsiteX2" fmla="*/ 6403734 w 6876266"/>
              <a:gd name="connsiteY2" fmla="*/ 843599 h 2004876"/>
              <a:gd name="connsiteX3" fmla="*/ 6876266 w 6876266"/>
              <a:gd name="connsiteY3" fmla="*/ 2004876 h 2004876"/>
              <a:gd name="connsiteX4" fmla="*/ 2331454 w 6876266"/>
              <a:gd name="connsiteY4" fmla="*/ 1616410 h 2004876"/>
              <a:gd name="connsiteX5" fmla="*/ 0 w 6876266"/>
              <a:gd name="connsiteY5" fmla="*/ 0 h 2004876"/>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331454 w 6876266"/>
              <a:gd name="connsiteY5" fmla="*/ 1616410 h 2645641"/>
              <a:gd name="connsiteX6" fmla="*/ 0 w 6876266"/>
              <a:gd name="connsiteY6" fmla="*/ 0 h 2645641"/>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729019 w 6876266"/>
              <a:gd name="connsiteY5" fmla="*/ 988257 h 2645641"/>
              <a:gd name="connsiteX6" fmla="*/ 0 w 6876266"/>
              <a:gd name="connsiteY6" fmla="*/ 0 h 2645641"/>
              <a:gd name="connsiteX0" fmla="*/ 0 w 6904697"/>
              <a:gd name="connsiteY0" fmla="*/ 0 h 2645641"/>
              <a:gd name="connsiteX1" fmla="*/ 6876266 w 6904697"/>
              <a:gd name="connsiteY1" fmla="*/ 23854 h 2645641"/>
              <a:gd name="connsiteX2" fmla="*/ 6904667 w 6904697"/>
              <a:gd name="connsiteY2" fmla="*/ 883356 h 2645641"/>
              <a:gd name="connsiteX3" fmla="*/ 6876266 w 6904697"/>
              <a:gd name="connsiteY3" fmla="*/ 2004876 h 2645641"/>
              <a:gd name="connsiteX4" fmla="*/ 4559031 w 6904697"/>
              <a:gd name="connsiteY4" fmla="*/ 2640594 h 2645641"/>
              <a:gd name="connsiteX5" fmla="*/ 2729019 w 6904697"/>
              <a:gd name="connsiteY5" fmla="*/ 988257 h 2645641"/>
              <a:gd name="connsiteX6" fmla="*/ 0 w 6904697"/>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876266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939877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7647"/>
              <a:gd name="connsiteX1" fmla="*/ 6955779 w 6955779"/>
              <a:gd name="connsiteY1" fmla="*/ 0 h 2647647"/>
              <a:gd name="connsiteX2" fmla="*/ 6904667 w 6955779"/>
              <a:gd name="connsiteY2" fmla="*/ 883356 h 2647647"/>
              <a:gd name="connsiteX3" fmla="*/ 6939877 w 6955779"/>
              <a:gd name="connsiteY3" fmla="*/ 2004876 h 2647647"/>
              <a:gd name="connsiteX4" fmla="*/ 4559031 w 6955779"/>
              <a:gd name="connsiteY4" fmla="*/ 2640594 h 2647647"/>
              <a:gd name="connsiteX5" fmla="*/ 2729019 w 6955779"/>
              <a:gd name="connsiteY5" fmla="*/ 988257 h 2647647"/>
              <a:gd name="connsiteX6" fmla="*/ 0 w 6955779"/>
              <a:gd name="connsiteY6" fmla="*/ 0 h 2647647"/>
              <a:gd name="connsiteX0" fmla="*/ 0 w 6955779"/>
              <a:gd name="connsiteY0" fmla="*/ 0 h 2284257"/>
              <a:gd name="connsiteX1" fmla="*/ 6955779 w 6955779"/>
              <a:gd name="connsiteY1" fmla="*/ 0 h 2284257"/>
              <a:gd name="connsiteX2" fmla="*/ 6904667 w 6955779"/>
              <a:gd name="connsiteY2" fmla="*/ 883356 h 2284257"/>
              <a:gd name="connsiteX3" fmla="*/ 6939877 w 6955779"/>
              <a:gd name="connsiteY3" fmla="*/ 2004876 h 2284257"/>
              <a:gd name="connsiteX4" fmla="*/ 4630593 w 6955779"/>
              <a:gd name="connsiteY4" fmla="*/ 2250980 h 2284257"/>
              <a:gd name="connsiteX5" fmla="*/ 2729019 w 6955779"/>
              <a:gd name="connsiteY5" fmla="*/ 988257 h 2284257"/>
              <a:gd name="connsiteX6" fmla="*/ 0 w 6955779"/>
              <a:gd name="connsiteY6" fmla="*/ 0 h 2284257"/>
              <a:gd name="connsiteX0" fmla="*/ 0 w 6955779"/>
              <a:gd name="connsiteY0" fmla="*/ 0 h 2255072"/>
              <a:gd name="connsiteX1" fmla="*/ 6955779 w 6955779"/>
              <a:gd name="connsiteY1" fmla="*/ 0 h 2255072"/>
              <a:gd name="connsiteX2" fmla="*/ 6904667 w 6955779"/>
              <a:gd name="connsiteY2" fmla="*/ 883356 h 2255072"/>
              <a:gd name="connsiteX3" fmla="*/ 6939877 w 6955779"/>
              <a:gd name="connsiteY3" fmla="*/ 1289259 h 2255072"/>
              <a:gd name="connsiteX4" fmla="*/ 4630593 w 6955779"/>
              <a:gd name="connsiteY4" fmla="*/ 2250980 h 2255072"/>
              <a:gd name="connsiteX5" fmla="*/ 2729019 w 6955779"/>
              <a:gd name="connsiteY5" fmla="*/ 988257 h 2255072"/>
              <a:gd name="connsiteX6" fmla="*/ 0 w 6955779"/>
              <a:gd name="connsiteY6" fmla="*/ 0 h 225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5779" h="2255072">
                <a:moveTo>
                  <a:pt x="0" y="0"/>
                </a:moveTo>
                <a:lnTo>
                  <a:pt x="6955779" y="0"/>
                </a:lnTo>
                <a:cubicBezTo>
                  <a:pt x="6954644" y="646960"/>
                  <a:pt x="6905802" y="236396"/>
                  <a:pt x="6904667" y="883356"/>
                </a:cubicBezTo>
                <a:lnTo>
                  <a:pt x="6939877" y="1289259"/>
                </a:lnTo>
                <a:cubicBezTo>
                  <a:pt x="6780851" y="1595384"/>
                  <a:pt x="5388062" y="2315724"/>
                  <a:pt x="4630593" y="2250980"/>
                </a:cubicBezTo>
                <a:cubicBezTo>
                  <a:pt x="3873124" y="2186236"/>
                  <a:pt x="3589574" y="1252102"/>
                  <a:pt x="2729019" y="988257"/>
                </a:cubicBezTo>
                <a:cubicBezTo>
                  <a:pt x="1550667" y="661462"/>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4970778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8147461-4EA6-487E-9665-4912E8248792}"/>
              </a:ext>
            </a:extLst>
          </p:cNvPr>
          <p:cNvSpPr>
            <a:spLocks noGrp="1"/>
          </p:cNvSpPr>
          <p:nvPr>
            <p:ph idx="1"/>
          </p:nvPr>
        </p:nvSpPr>
        <p:spPr>
          <a:xfrm>
            <a:off x="1206500" y="5241350"/>
            <a:ext cx="10985500" cy="4961391"/>
          </a:xfrm>
        </p:spPr>
        <p:txBody>
          <a:bodyPr/>
          <a:lstStyle/>
          <a:p>
            <a:pPr marL="0" indent="0"/>
            <a:endParaRPr lang="fr-FR" dirty="0"/>
          </a:p>
          <a:p>
            <a:pPr>
              <a:buFont typeface="Arial" panose="020B0604020202020204" pitchFamily="34" charset="0"/>
              <a:buChar char="•"/>
            </a:pPr>
            <a:endParaRPr lang="fr-BE" dirty="0"/>
          </a:p>
        </p:txBody>
      </p:sp>
      <p:sp>
        <p:nvSpPr>
          <p:cNvPr id="5" name="Espace réservé du numéro de diapositive 4">
            <a:extLst>
              <a:ext uri="{FF2B5EF4-FFF2-40B4-BE49-F238E27FC236}">
                <a16:creationId xmlns:a16="http://schemas.microsoft.com/office/drawing/2014/main" id="{247ABBA9-0F66-4FBE-A268-E4F9EE6D4C4F}"/>
              </a:ext>
            </a:extLst>
          </p:cNvPr>
          <p:cNvSpPr>
            <a:spLocks noGrp="1"/>
          </p:cNvSpPr>
          <p:nvPr>
            <p:ph type="sldNum" sz="quarter" idx="12"/>
          </p:nvPr>
        </p:nvSpPr>
        <p:spPr/>
        <p:txBody>
          <a:bodyPr/>
          <a:lstStyle/>
          <a:p>
            <a:pPr>
              <a:defRPr/>
            </a:pPr>
            <a:fld id="{2ABF3A6C-4066-1B4C-87C1-BAFBCBA678CB}" type="slidenum">
              <a:rPr lang="fr-FR" smtClean="0"/>
              <a:pPr>
                <a:defRPr/>
              </a:pPr>
              <a:t>19</a:t>
            </a:fld>
            <a:endParaRPr lang="fr-FR"/>
          </a:p>
        </p:txBody>
      </p:sp>
      <p:sp>
        <p:nvSpPr>
          <p:cNvPr id="8" name="Espace réservé du pied de page 3">
            <a:extLst>
              <a:ext uri="{FF2B5EF4-FFF2-40B4-BE49-F238E27FC236}">
                <a16:creationId xmlns:a16="http://schemas.microsoft.com/office/drawing/2014/main" id="{B9DECA03-8AA2-BB4D-82E8-2FB8B9DA2EDD}"/>
              </a:ext>
            </a:extLst>
          </p:cNvPr>
          <p:cNvSpPr>
            <a:spLocks noGrp="1"/>
          </p:cNvSpPr>
          <p:nvPr>
            <p:ph type="ftr" sz="quarter" idx="11"/>
          </p:nvPr>
        </p:nvSpPr>
        <p:spPr>
          <a:xfrm>
            <a:off x="243417" y="136524"/>
            <a:ext cx="2331483" cy="486835"/>
          </a:xfrm>
        </p:spPr>
        <p:txBody>
          <a:bodyPr/>
          <a:lstStyle/>
          <a:p>
            <a:pPr>
              <a:defRPr/>
            </a:pPr>
            <a:r>
              <a:rPr lang="fr-FR" dirty="0"/>
              <a:t>Le Centre Cinéraire de Neufchâteau : les innovations</a:t>
            </a:r>
          </a:p>
        </p:txBody>
      </p:sp>
      <p:sp>
        <p:nvSpPr>
          <p:cNvPr id="9" name="Espace réservé du contenu 2">
            <a:extLst>
              <a:ext uri="{FF2B5EF4-FFF2-40B4-BE49-F238E27FC236}">
                <a16:creationId xmlns:a16="http://schemas.microsoft.com/office/drawing/2014/main" id="{6521D030-B14A-1543-BDDB-790B9DC70A61}"/>
              </a:ext>
            </a:extLst>
          </p:cNvPr>
          <p:cNvSpPr txBox="1">
            <a:spLocks/>
          </p:cNvSpPr>
          <p:nvPr/>
        </p:nvSpPr>
        <p:spPr bwMode="auto">
          <a:xfrm>
            <a:off x="1206500" y="1628397"/>
            <a:ext cx="9606045" cy="50930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normAutofit/>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BE" b="0" dirty="0">
                <a:solidFill>
                  <a:srgbClr val="87888A"/>
                </a:solidFill>
              </a:rPr>
              <a:t>Premier Centre Cinéraire en province de </a:t>
            </a:r>
            <a:r>
              <a:rPr lang="fr-BE" dirty="0">
                <a:solidFill>
                  <a:srgbClr val="87888A"/>
                </a:solidFill>
              </a:rPr>
              <a:t>Luxembourg</a:t>
            </a:r>
          </a:p>
          <a:p>
            <a:pPr>
              <a:buClr>
                <a:srgbClr val="C5682E"/>
              </a:buClr>
              <a:buFont typeface="Arial" panose="020B0604020202020204" pitchFamily="34" charset="0"/>
              <a:buChar char="•"/>
            </a:pPr>
            <a:r>
              <a:rPr lang="fr-BE" b="0" dirty="0">
                <a:solidFill>
                  <a:srgbClr val="87888A"/>
                </a:solidFill>
              </a:rPr>
              <a:t>Centre Cinéraire </a:t>
            </a:r>
            <a:r>
              <a:rPr lang="fr-BE" dirty="0">
                <a:solidFill>
                  <a:srgbClr val="87888A"/>
                </a:solidFill>
              </a:rPr>
              <a:t>en plein cœur d’une forêt</a:t>
            </a:r>
          </a:p>
          <a:p>
            <a:pPr>
              <a:buClr>
                <a:srgbClr val="C5682E"/>
              </a:buClr>
              <a:buFont typeface="Arial" panose="020B0604020202020204" pitchFamily="34" charset="0"/>
              <a:buChar char="•"/>
            </a:pPr>
            <a:r>
              <a:rPr lang="fr-BE" dirty="0">
                <a:solidFill>
                  <a:srgbClr val="87888A"/>
                </a:solidFill>
              </a:rPr>
              <a:t>Parc </a:t>
            </a:r>
            <a:r>
              <a:rPr lang="fr-BE" b="0" dirty="0">
                <a:solidFill>
                  <a:srgbClr val="87888A"/>
                </a:solidFill>
              </a:rPr>
              <a:t>Cinéraire forestier de </a:t>
            </a:r>
            <a:r>
              <a:rPr lang="fr-BE" dirty="0">
                <a:solidFill>
                  <a:srgbClr val="87888A"/>
                </a:solidFill>
              </a:rPr>
              <a:t>4 hectares</a:t>
            </a:r>
          </a:p>
          <a:p>
            <a:pPr>
              <a:buClr>
                <a:srgbClr val="C5682E"/>
              </a:buClr>
              <a:buFont typeface="Arial" panose="020B0604020202020204" pitchFamily="34" charset="0"/>
              <a:buChar char="•"/>
            </a:pPr>
            <a:r>
              <a:rPr lang="fr-BE" dirty="0">
                <a:solidFill>
                  <a:srgbClr val="87888A"/>
                </a:solidFill>
              </a:rPr>
              <a:t>Intégration paysagère </a:t>
            </a:r>
            <a:r>
              <a:rPr lang="fr-BE" b="0" dirty="0">
                <a:solidFill>
                  <a:srgbClr val="87888A"/>
                </a:solidFill>
              </a:rPr>
              <a:t>du bâtiment et du mobilier cinéraire (columbarium, </a:t>
            </a:r>
            <a:r>
              <a:rPr lang="fr-BE" b="0" dirty="0" err="1">
                <a:solidFill>
                  <a:srgbClr val="87888A"/>
                </a:solidFill>
              </a:rPr>
              <a:t>cavurnes</a:t>
            </a:r>
            <a:r>
              <a:rPr lang="fr-BE" b="0" dirty="0">
                <a:solidFill>
                  <a:srgbClr val="87888A"/>
                </a:solidFill>
              </a:rPr>
              <a:t>…)</a:t>
            </a:r>
          </a:p>
          <a:p>
            <a:pPr>
              <a:buClr>
                <a:srgbClr val="C5682E"/>
              </a:buClr>
              <a:buFont typeface="Arial" panose="020B0604020202020204" pitchFamily="34" charset="0"/>
              <a:buChar char="•"/>
            </a:pPr>
            <a:r>
              <a:rPr lang="fr-BE" b="0" dirty="0">
                <a:solidFill>
                  <a:srgbClr val="87888A"/>
                </a:solidFill>
              </a:rPr>
              <a:t>Dispersion des cendres sur un </a:t>
            </a:r>
            <a:r>
              <a:rPr lang="fr-BE" dirty="0">
                <a:solidFill>
                  <a:srgbClr val="87888A"/>
                </a:solidFill>
              </a:rPr>
              <a:t>plan d’eau</a:t>
            </a:r>
          </a:p>
          <a:p>
            <a:pPr>
              <a:buClr>
                <a:srgbClr val="C5682E"/>
              </a:buClr>
              <a:buFont typeface="Arial" panose="020B0604020202020204" pitchFamily="34" charset="0"/>
              <a:buChar char="•"/>
            </a:pPr>
            <a:r>
              <a:rPr lang="fr-FR" b="0" dirty="0">
                <a:solidFill>
                  <a:srgbClr val="87888A"/>
                </a:solidFill>
              </a:rPr>
              <a:t>Dispersion des cendres et inhumation</a:t>
            </a:r>
            <a:r>
              <a:rPr lang="fr-FR" dirty="0">
                <a:solidFill>
                  <a:srgbClr val="87888A"/>
                </a:solidFill>
              </a:rPr>
              <a:t> en forêt</a:t>
            </a:r>
          </a:p>
        </p:txBody>
      </p:sp>
    </p:spTree>
    <p:extLst>
      <p:ext uri="{BB962C8B-B14F-4D97-AF65-F5344CB8AC3E}">
        <p14:creationId xmlns:p14="http://schemas.microsoft.com/office/powerpoint/2010/main" val="11438647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descr="Une image contenant arbre, extérieur, plante, forêt&#10;&#10;Description générée automatiquement">
            <a:extLst>
              <a:ext uri="{FF2B5EF4-FFF2-40B4-BE49-F238E27FC236}">
                <a16:creationId xmlns:a16="http://schemas.microsoft.com/office/drawing/2014/main" id="{D9B605F5-C229-3E44-B7C5-35DFFBB3BEDB}"/>
              </a:ext>
            </a:extLst>
          </p:cNvPr>
          <p:cNvPicPr>
            <a:picLocks noChangeAspect="1"/>
          </p:cNvPicPr>
          <p:nvPr/>
        </p:nvPicPr>
        <p:blipFill>
          <a:blip r:embed="rId2"/>
          <a:stretch>
            <a:fillRect/>
          </a:stretch>
        </p:blipFill>
        <p:spPr>
          <a:xfrm>
            <a:off x="-765" y="0"/>
            <a:ext cx="4554347" cy="6858000"/>
          </a:xfrm>
          <a:prstGeom prst="rect">
            <a:avLst/>
          </a:prstGeom>
        </p:spPr>
      </p:pic>
      <p:sp>
        <p:nvSpPr>
          <p:cNvPr id="11" name="Rectangle 10">
            <a:extLst>
              <a:ext uri="{FF2B5EF4-FFF2-40B4-BE49-F238E27FC236}">
                <a16:creationId xmlns:a16="http://schemas.microsoft.com/office/drawing/2014/main" id="{46F0D016-854C-D140-88D4-86A6159D2AF4}"/>
              </a:ext>
            </a:extLst>
          </p:cNvPr>
          <p:cNvSpPr/>
          <p:nvPr/>
        </p:nvSpPr>
        <p:spPr>
          <a:xfrm>
            <a:off x="3657600" y="0"/>
            <a:ext cx="85344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pic>
        <p:nvPicPr>
          <p:cNvPr id="15" name="Graphique 14">
            <a:extLst>
              <a:ext uri="{FF2B5EF4-FFF2-40B4-BE49-F238E27FC236}">
                <a16:creationId xmlns:a16="http://schemas.microsoft.com/office/drawing/2014/main" id="{568685D2-0056-2F45-B93D-52278DE66C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626" y="0"/>
            <a:ext cx="4927600" cy="6858000"/>
          </a:xfrm>
          <a:prstGeom prst="rect">
            <a:avLst/>
          </a:prstGeom>
        </p:spPr>
      </p:pic>
      <p:sp>
        <p:nvSpPr>
          <p:cNvPr id="2" name="Titre 1">
            <a:extLst>
              <a:ext uri="{FF2B5EF4-FFF2-40B4-BE49-F238E27FC236}">
                <a16:creationId xmlns:a16="http://schemas.microsoft.com/office/drawing/2014/main" id="{3E099B26-8A6B-4147-A853-0927F61A6F4E}"/>
              </a:ext>
            </a:extLst>
          </p:cNvPr>
          <p:cNvSpPr>
            <a:spLocks noGrp="1"/>
          </p:cNvSpPr>
          <p:nvPr>
            <p:ph type="title"/>
          </p:nvPr>
        </p:nvSpPr>
        <p:spPr/>
        <p:txBody>
          <a:bodyPr/>
          <a:lstStyle/>
          <a:p>
            <a:r>
              <a:rPr lang="fr-FR" dirty="0"/>
              <a:t>De la Régie funéraire à l’Intercommunale </a:t>
            </a:r>
            <a:r>
              <a:rPr lang="fr-FR" dirty="0" err="1"/>
              <a:t>Neomansio</a:t>
            </a:r>
            <a:endParaRPr lang="fr-FR" dirty="0"/>
          </a:p>
        </p:txBody>
      </p:sp>
      <p:sp>
        <p:nvSpPr>
          <p:cNvPr id="5" name="Espace réservé du texte 4">
            <a:extLst>
              <a:ext uri="{FF2B5EF4-FFF2-40B4-BE49-F238E27FC236}">
                <a16:creationId xmlns:a16="http://schemas.microsoft.com/office/drawing/2014/main" id="{838C482B-2F8E-574C-B630-8E788F9A86BC}"/>
              </a:ext>
            </a:extLst>
          </p:cNvPr>
          <p:cNvSpPr>
            <a:spLocks noGrp="1"/>
          </p:cNvSpPr>
          <p:nvPr>
            <p:ph type="body" sz="quarter" idx="18"/>
          </p:nvPr>
        </p:nvSpPr>
        <p:spPr/>
        <p:txBody>
          <a:bodyPr/>
          <a:lstStyle/>
          <a:p>
            <a:r>
              <a:rPr lang="fr-FR" dirty="0"/>
              <a:t>1</a:t>
            </a:r>
          </a:p>
        </p:txBody>
      </p:sp>
      <p:sp>
        <p:nvSpPr>
          <p:cNvPr id="7" name="Rectangle 12">
            <a:extLst>
              <a:ext uri="{FF2B5EF4-FFF2-40B4-BE49-F238E27FC236}">
                <a16:creationId xmlns:a16="http://schemas.microsoft.com/office/drawing/2014/main" id="{8AC88EDD-6991-704E-9F0B-DF60DAD18F30}"/>
              </a:ext>
            </a:extLst>
          </p:cNvPr>
          <p:cNvSpPr/>
          <p:nvPr/>
        </p:nvSpPr>
        <p:spPr>
          <a:xfrm rot="10800000">
            <a:off x="3646715" y="4873763"/>
            <a:ext cx="6876266" cy="2004876"/>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6266" h="2004876">
                <a:moveTo>
                  <a:pt x="0" y="0"/>
                </a:moveTo>
                <a:lnTo>
                  <a:pt x="6876266" y="23854"/>
                </a:lnTo>
                <a:lnTo>
                  <a:pt x="6876266" y="2004876"/>
                </a:lnTo>
                <a:cubicBezTo>
                  <a:pt x="5699272" y="1047168"/>
                  <a:pt x="4073318" y="2015479"/>
                  <a:pt x="2331454" y="1616410"/>
                </a:cubicBezTo>
                <a:cubicBezTo>
                  <a:pt x="1153102" y="1289615"/>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8" name="Rectangle 12">
            <a:extLst>
              <a:ext uri="{FF2B5EF4-FFF2-40B4-BE49-F238E27FC236}">
                <a16:creationId xmlns:a16="http://schemas.microsoft.com/office/drawing/2014/main" id="{D3F72D3D-4C1B-AE46-ABED-6CB6D091B66C}"/>
              </a:ext>
            </a:extLst>
          </p:cNvPr>
          <p:cNvSpPr/>
          <p:nvPr/>
        </p:nvSpPr>
        <p:spPr>
          <a:xfrm rot="10800000" flipH="1">
            <a:off x="5292635" y="4615616"/>
            <a:ext cx="6955779" cy="2255072"/>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 name="connsiteX0" fmla="*/ 0 w 6876266"/>
              <a:gd name="connsiteY0" fmla="*/ 0 h 2004876"/>
              <a:gd name="connsiteX1" fmla="*/ 6876266 w 6876266"/>
              <a:gd name="connsiteY1" fmla="*/ 23854 h 2004876"/>
              <a:gd name="connsiteX2" fmla="*/ 6403734 w 6876266"/>
              <a:gd name="connsiteY2" fmla="*/ 843599 h 2004876"/>
              <a:gd name="connsiteX3" fmla="*/ 6876266 w 6876266"/>
              <a:gd name="connsiteY3" fmla="*/ 2004876 h 2004876"/>
              <a:gd name="connsiteX4" fmla="*/ 2331454 w 6876266"/>
              <a:gd name="connsiteY4" fmla="*/ 1616410 h 2004876"/>
              <a:gd name="connsiteX5" fmla="*/ 0 w 6876266"/>
              <a:gd name="connsiteY5" fmla="*/ 0 h 2004876"/>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331454 w 6876266"/>
              <a:gd name="connsiteY5" fmla="*/ 1616410 h 2645641"/>
              <a:gd name="connsiteX6" fmla="*/ 0 w 6876266"/>
              <a:gd name="connsiteY6" fmla="*/ 0 h 2645641"/>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729019 w 6876266"/>
              <a:gd name="connsiteY5" fmla="*/ 988257 h 2645641"/>
              <a:gd name="connsiteX6" fmla="*/ 0 w 6876266"/>
              <a:gd name="connsiteY6" fmla="*/ 0 h 2645641"/>
              <a:gd name="connsiteX0" fmla="*/ 0 w 6904697"/>
              <a:gd name="connsiteY0" fmla="*/ 0 h 2645641"/>
              <a:gd name="connsiteX1" fmla="*/ 6876266 w 6904697"/>
              <a:gd name="connsiteY1" fmla="*/ 23854 h 2645641"/>
              <a:gd name="connsiteX2" fmla="*/ 6904667 w 6904697"/>
              <a:gd name="connsiteY2" fmla="*/ 883356 h 2645641"/>
              <a:gd name="connsiteX3" fmla="*/ 6876266 w 6904697"/>
              <a:gd name="connsiteY3" fmla="*/ 2004876 h 2645641"/>
              <a:gd name="connsiteX4" fmla="*/ 4559031 w 6904697"/>
              <a:gd name="connsiteY4" fmla="*/ 2640594 h 2645641"/>
              <a:gd name="connsiteX5" fmla="*/ 2729019 w 6904697"/>
              <a:gd name="connsiteY5" fmla="*/ 988257 h 2645641"/>
              <a:gd name="connsiteX6" fmla="*/ 0 w 6904697"/>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876266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939877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7647"/>
              <a:gd name="connsiteX1" fmla="*/ 6955779 w 6955779"/>
              <a:gd name="connsiteY1" fmla="*/ 0 h 2647647"/>
              <a:gd name="connsiteX2" fmla="*/ 6904667 w 6955779"/>
              <a:gd name="connsiteY2" fmla="*/ 883356 h 2647647"/>
              <a:gd name="connsiteX3" fmla="*/ 6939877 w 6955779"/>
              <a:gd name="connsiteY3" fmla="*/ 2004876 h 2647647"/>
              <a:gd name="connsiteX4" fmla="*/ 4559031 w 6955779"/>
              <a:gd name="connsiteY4" fmla="*/ 2640594 h 2647647"/>
              <a:gd name="connsiteX5" fmla="*/ 2729019 w 6955779"/>
              <a:gd name="connsiteY5" fmla="*/ 988257 h 2647647"/>
              <a:gd name="connsiteX6" fmla="*/ 0 w 6955779"/>
              <a:gd name="connsiteY6" fmla="*/ 0 h 2647647"/>
              <a:gd name="connsiteX0" fmla="*/ 0 w 6955779"/>
              <a:gd name="connsiteY0" fmla="*/ 0 h 2284257"/>
              <a:gd name="connsiteX1" fmla="*/ 6955779 w 6955779"/>
              <a:gd name="connsiteY1" fmla="*/ 0 h 2284257"/>
              <a:gd name="connsiteX2" fmla="*/ 6904667 w 6955779"/>
              <a:gd name="connsiteY2" fmla="*/ 883356 h 2284257"/>
              <a:gd name="connsiteX3" fmla="*/ 6939877 w 6955779"/>
              <a:gd name="connsiteY3" fmla="*/ 2004876 h 2284257"/>
              <a:gd name="connsiteX4" fmla="*/ 4630593 w 6955779"/>
              <a:gd name="connsiteY4" fmla="*/ 2250980 h 2284257"/>
              <a:gd name="connsiteX5" fmla="*/ 2729019 w 6955779"/>
              <a:gd name="connsiteY5" fmla="*/ 988257 h 2284257"/>
              <a:gd name="connsiteX6" fmla="*/ 0 w 6955779"/>
              <a:gd name="connsiteY6" fmla="*/ 0 h 2284257"/>
              <a:gd name="connsiteX0" fmla="*/ 0 w 6955779"/>
              <a:gd name="connsiteY0" fmla="*/ 0 h 2255072"/>
              <a:gd name="connsiteX1" fmla="*/ 6955779 w 6955779"/>
              <a:gd name="connsiteY1" fmla="*/ 0 h 2255072"/>
              <a:gd name="connsiteX2" fmla="*/ 6904667 w 6955779"/>
              <a:gd name="connsiteY2" fmla="*/ 883356 h 2255072"/>
              <a:gd name="connsiteX3" fmla="*/ 6939877 w 6955779"/>
              <a:gd name="connsiteY3" fmla="*/ 1289259 h 2255072"/>
              <a:gd name="connsiteX4" fmla="*/ 4630593 w 6955779"/>
              <a:gd name="connsiteY4" fmla="*/ 2250980 h 2255072"/>
              <a:gd name="connsiteX5" fmla="*/ 2729019 w 6955779"/>
              <a:gd name="connsiteY5" fmla="*/ 988257 h 2255072"/>
              <a:gd name="connsiteX6" fmla="*/ 0 w 6955779"/>
              <a:gd name="connsiteY6" fmla="*/ 0 h 225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5779" h="2255072">
                <a:moveTo>
                  <a:pt x="0" y="0"/>
                </a:moveTo>
                <a:lnTo>
                  <a:pt x="6955779" y="0"/>
                </a:lnTo>
                <a:cubicBezTo>
                  <a:pt x="6954644" y="646960"/>
                  <a:pt x="6905802" y="236396"/>
                  <a:pt x="6904667" y="883356"/>
                </a:cubicBezTo>
                <a:lnTo>
                  <a:pt x="6939877" y="1289259"/>
                </a:lnTo>
                <a:cubicBezTo>
                  <a:pt x="6780851" y="1595384"/>
                  <a:pt x="5388062" y="2315724"/>
                  <a:pt x="4630593" y="2250980"/>
                </a:cubicBezTo>
                <a:cubicBezTo>
                  <a:pt x="3873124" y="2186236"/>
                  <a:pt x="3589574" y="1252102"/>
                  <a:pt x="2729019" y="988257"/>
                </a:cubicBezTo>
                <a:cubicBezTo>
                  <a:pt x="1550667" y="661462"/>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26297197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F8147461-4EA6-487E-9665-4912E8248792}"/>
              </a:ext>
            </a:extLst>
          </p:cNvPr>
          <p:cNvSpPr>
            <a:spLocks noGrp="1"/>
          </p:cNvSpPr>
          <p:nvPr>
            <p:ph idx="1"/>
          </p:nvPr>
        </p:nvSpPr>
        <p:spPr>
          <a:xfrm>
            <a:off x="1206500" y="5241350"/>
            <a:ext cx="10985500" cy="4961391"/>
          </a:xfrm>
        </p:spPr>
        <p:txBody>
          <a:bodyPr/>
          <a:lstStyle/>
          <a:p>
            <a:pPr marL="0" indent="0"/>
            <a:endParaRPr lang="fr-FR" dirty="0"/>
          </a:p>
          <a:p>
            <a:pPr>
              <a:buFont typeface="Arial" panose="020B0604020202020204" pitchFamily="34" charset="0"/>
              <a:buChar char="•"/>
            </a:pPr>
            <a:endParaRPr lang="fr-BE" dirty="0"/>
          </a:p>
        </p:txBody>
      </p:sp>
      <p:sp>
        <p:nvSpPr>
          <p:cNvPr id="5" name="Espace réservé du numéro de diapositive 4">
            <a:extLst>
              <a:ext uri="{FF2B5EF4-FFF2-40B4-BE49-F238E27FC236}">
                <a16:creationId xmlns:a16="http://schemas.microsoft.com/office/drawing/2014/main" id="{247ABBA9-0F66-4FBE-A268-E4F9EE6D4C4F}"/>
              </a:ext>
            </a:extLst>
          </p:cNvPr>
          <p:cNvSpPr>
            <a:spLocks noGrp="1"/>
          </p:cNvSpPr>
          <p:nvPr>
            <p:ph type="sldNum" sz="quarter" idx="12"/>
          </p:nvPr>
        </p:nvSpPr>
        <p:spPr/>
        <p:txBody>
          <a:bodyPr/>
          <a:lstStyle/>
          <a:p>
            <a:pPr>
              <a:defRPr/>
            </a:pPr>
            <a:fld id="{2ABF3A6C-4066-1B4C-87C1-BAFBCBA678CB}" type="slidenum">
              <a:rPr lang="fr-FR" smtClean="0"/>
              <a:pPr>
                <a:defRPr/>
              </a:pPr>
              <a:t>20</a:t>
            </a:fld>
            <a:endParaRPr lang="fr-FR"/>
          </a:p>
        </p:txBody>
      </p:sp>
      <p:sp>
        <p:nvSpPr>
          <p:cNvPr id="9" name="Espace réservé du contenu 2">
            <a:extLst>
              <a:ext uri="{FF2B5EF4-FFF2-40B4-BE49-F238E27FC236}">
                <a16:creationId xmlns:a16="http://schemas.microsoft.com/office/drawing/2014/main" id="{6521D030-B14A-1543-BDDB-790B9DC70A61}"/>
              </a:ext>
            </a:extLst>
          </p:cNvPr>
          <p:cNvSpPr txBox="1">
            <a:spLocks/>
          </p:cNvSpPr>
          <p:nvPr/>
        </p:nvSpPr>
        <p:spPr bwMode="auto">
          <a:xfrm>
            <a:off x="1206500" y="2592371"/>
            <a:ext cx="9606045" cy="41291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45720" rIns="91440" bIns="45720" numCol="1" anchor="t" anchorCtr="0" compatLnSpc="1">
            <a:prstTxWarp prst="textNoShape">
              <a:avLst/>
            </a:prstTxWarp>
            <a:normAutofit/>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Clr>
                <a:srgbClr val="C5682E"/>
              </a:buClr>
              <a:buFont typeface="Arial" panose="020B0604020202020204" pitchFamily="34" charset="0"/>
              <a:buChar char="•"/>
            </a:pPr>
            <a:r>
              <a:rPr lang="fr-FR" b="0" dirty="0">
                <a:solidFill>
                  <a:srgbClr val="87888A"/>
                </a:solidFill>
              </a:rPr>
              <a:t>Salles de cérémonies équipées des dernières </a:t>
            </a:r>
            <a:r>
              <a:rPr lang="fr-FR" dirty="0">
                <a:solidFill>
                  <a:srgbClr val="87888A"/>
                </a:solidFill>
              </a:rPr>
              <a:t>innovations audiovisuelles </a:t>
            </a:r>
          </a:p>
          <a:p>
            <a:pPr>
              <a:buClr>
                <a:srgbClr val="C5682E"/>
              </a:buClr>
              <a:buFont typeface="Arial" panose="020B0604020202020204" pitchFamily="34" charset="0"/>
              <a:buChar char="•"/>
            </a:pPr>
            <a:r>
              <a:rPr lang="fr-FR" b="0" dirty="0">
                <a:solidFill>
                  <a:srgbClr val="87888A"/>
                </a:solidFill>
              </a:rPr>
              <a:t>La </a:t>
            </a:r>
            <a:r>
              <a:rPr lang="fr-FR" dirty="0">
                <a:solidFill>
                  <a:srgbClr val="87888A"/>
                </a:solidFill>
              </a:rPr>
              <a:t>valorisation de l’eau de pluie </a:t>
            </a:r>
            <a:r>
              <a:rPr lang="fr-FR" b="0" dirty="0">
                <a:solidFill>
                  <a:srgbClr val="87888A"/>
                </a:solidFill>
              </a:rPr>
              <a:t>grâce à des citernes pour un volume de 40.000 litres</a:t>
            </a:r>
          </a:p>
          <a:p>
            <a:pPr>
              <a:buClr>
                <a:srgbClr val="C5682E"/>
              </a:buClr>
              <a:buFont typeface="Arial" panose="020B0604020202020204" pitchFamily="34" charset="0"/>
              <a:buChar char="•"/>
            </a:pPr>
            <a:r>
              <a:rPr lang="fr-FR" b="0" dirty="0">
                <a:solidFill>
                  <a:srgbClr val="87888A"/>
                </a:solidFill>
              </a:rPr>
              <a:t>Un chauffage sol peu énergivore grâce à la </a:t>
            </a:r>
            <a:r>
              <a:rPr lang="fr-FR" dirty="0">
                <a:solidFill>
                  <a:srgbClr val="87888A"/>
                </a:solidFill>
              </a:rPr>
              <a:t>valorisation de la chaleur</a:t>
            </a:r>
          </a:p>
        </p:txBody>
      </p:sp>
      <p:sp>
        <p:nvSpPr>
          <p:cNvPr id="6" name="Espace réservé du pied de page 3">
            <a:extLst>
              <a:ext uri="{FF2B5EF4-FFF2-40B4-BE49-F238E27FC236}">
                <a16:creationId xmlns:a16="http://schemas.microsoft.com/office/drawing/2014/main" id="{0735CFBA-4849-F845-B305-66A6AE9959F7}"/>
              </a:ext>
            </a:extLst>
          </p:cNvPr>
          <p:cNvSpPr>
            <a:spLocks noGrp="1"/>
          </p:cNvSpPr>
          <p:nvPr>
            <p:ph type="ftr" sz="quarter" idx="11"/>
          </p:nvPr>
        </p:nvSpPr>
        <p:spPr>
          <a:xfrm>
            <a:off x="243417" y="136524"/>
            <a:ext cx="2331483" cy="486835"/>
          </a:xfrm>
        </p:spPr>
        <p:txBody>
          <a:bodyPr/>
          <a:lstStyle/>
          <a:p>
            <a:pPr>
              <a:defRPr/>
            </a:pPr>
            <a:r>
              <a:rPr lang="fr-FR" dirty="0"/>
              <a:t>Le Centre Cinéraire de Neufchâteau : les innovations</a:t>
            </a:r>
          </a:p>
        </p:txBody>
      </p:sp>
    </p:spTree>
    <p:extLst>
      <p:ext uri="{BB962C8B-B14F-4D97-AF65-F5344CB8AC3E}">
        <p14:creationId xmlns:p14="http://schemas.microsoft.com/office/powerpoint/2010/main" val="6308870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personne, main, dessert&#10;&#10;Description générée automatiquement">
            <a:extLst>
              <a:ext uri="{FF2B5EF4-FFF2-40B4-BE49-F238E27FC236}">
                <a16:creationId xmlns:a16="http://schemas.microsoft.com/office/drawing/2014/main" id="{189B047C-1C57-6F43-AF2C-758829EAECE4}"/>
              </a:ext>
            </a:extLst>
          </p:cNvPr>
          <p:cNvPicPr>
            <a:picLocks noChangeAspect="1"/>
          </p:cNvPicPr>
          <p:nvPr/>
        </p:nvPicPr>
        <p:blipFill>
          <a:blip r:embed="rId2"/>
          <a:stretch>
            <a:fillRect/>
          </a:stretch>
        </p:blipFill>
        <p:spPr>
          <a:xfrm>
            <a:off x="0" y="0"/>
            <a:ext cx="5918200" cy="6858000"/>
          </a:xfrm>
          <a:prstGeom prst="rect">
            <a:avLst/>
          </a:prstGeom>
        </p:spPr>
      </p:pic>
      <p:sp>
        <p:nvSpPr>
          <p:cNvPr id="11" name="Rectangle 10">
            <a:extLst>
              <a:ext uri="{FF2B5EF4-FFF2-40B4-BE49-F238E27FC236}">
                <a16:creationId xmlns:a16="http://schemas.microsoft.com/office/drawing/2014/main" id="{46F0D016-854C-D140-88D4-86A6159D2AF4}"/>
              </a:ext>
            </a:extLst>
          </p:cNvPr>
          <p:cNvSpPr/>
          <p:nvPr/>
        </p:nvSpPr>
        <p:spPr>
          <a:xfrm>
            <a:off x="3657600" y="0"/>
            <a:ext cx="85344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5" name="Graphique 14">
            <a:extLst>
              <a:ext uri="{FF2B5EF4-FFF2-40B4-BE49-F238E27FC236}">
                <a16:creationId xmlns:a16="http://schemas.microsoft.com/office/drawing/2014/main" id="{568685D2-0056-2F45-B93D-52278DE66C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0"/>
            <a:ext cx="4927600" cy="6858000"/>
          </a:xfrm>
          <a:prstGeom prst="rect">
            <a:avLst/>
          </a:prstGeom>
        </p:spPr>
      </p:pic>
      <p:sp>
        <p:nvSpPr>
          <p:cNvPr id="2" name="Titre 1">
            <a:extLst>
              <a:ext uri="{FF2B5EF4-FFF2-40B4-BE49-F238E27FC236}">
                <a16:creationId xmlns:a16="http://schemas.microsoft.com/office/drawing/2014/main" id="{3E099B26-8A6B-4147-A853-0927F61A6F4E}"/>
              </a:ext>
            </a:extLst>
          </p:cNvPr>
          <p:cNvSpPr>
            <a:spLocks noGrp="1"/>
          </p:cNvSpPr>
          <p:nvPr>
            <p:ph type="title"/>
          </p:nvPr>
        </p:nvSpPr>
        <p:spPr/>
        <p:txBody>
          <a:bodyPr/>
          <a:lstStyle/>
          <a:p>
            <a:r>
              <a:rPr lang="fr-FR" dirty="0"/>
              <a:t>Le parc cinéraire forestier</a:t>
            </a:r>
            <a:endParaRPr lang="fr-FR" dirty="0">
              <a:solidFill>
                <a:srgbClr val="87888A"/>
              </a:solidFill>
            </a:endParaRPr>
          </a:p>
        </p:txBody>
      </p:sp>
      <p:sp>
        <p:nvSpPr>
          <p:cNvPr id="5" name="Espace réservé du texte 4">
            <a:extLst>
              <a:ext uri="{FF2B5EF4-FFF2-40B4-BE49-F238E27FC236}">
                <a16:creationId xmlns:a16="http://schemas.microsoft.com/office/drawing/2014/main" id="{838C482B-2F8E-574C-B630-8E788F9A86BC}"/>
              </a:ext>
            </a:extLst>
          </p:cNvPr>
          <p:cNvSpPr>
            <a:spLocks noGrp="1"/>
          </p:cNvSpPr>
          <p:nvPr>
            <p:ph type="body" sz="quarter" idx="18"/>
          </p:nvPr>
        </p:nvSpPr>
        <p:spPr/>
        <p:txBody>
          <a:bodyPr/>
          <a:lstStyle/>
          <a:p>
            <a:r>
              <a:rPr lang="fr-FR" dirty="0"/>
              <a:t>6</a:t>
            </a:r>
          </a:p>
        </p:txBody>
      </p:sp>
      <p:sp>
        <p:nvSpPr>
          <p:cNvPr id="7" name="Rectangle 12">
            <a:extLst>
              <a:ext uri="{FF2B5EF4-FFF2-40B4-BE49-F238E27FC236}">
                <a16:creationId xmlns:a16="http://schemas.microsoft.com/office/drawing/2014/main" id="{3A819226-4610-0942-8896-C46FCB73ADD7}"/>
              </a:ext>
            </a:extLst>
          </p:cNvPr>
          <p:cNvSpPr/>
          <p:nvPr/>
        </p:nvSpPr>
        <p:spPr>
          <a:xfrm rot="10800000">
            <a:off x="3646715" y="4873763"/>
            <a:ext cx="6876266" cy="2004876"/>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6266" h="2004876">
                <a:moveTo>
                  <a:pt x="0" y="0"/>
                </a:moveTo>
                <a:lnTo>
                  <a:pt x="6876266" y="23854"/>
                </a:lnTo>
                <a:lnTo>
                  <a:pt x="6876266" y="2004876"/>
                </a:lnTo>
                <a:cubicBezTo>
                  <a:pt x="5699272" y="1047168"/>
                  <a:pt x="4073318" y="2015479"/>
                  <a:pt x="2331454" y="1616410"/>
                </a:cubicBezTo>
                <a:cubicBezTo>
                  <a:pt x="1153102" y="1289615"/>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8" name="Rectangle 12">
            <a:extLst>
              <a:ext uri="{FF2B5EF4-FFF2-40B4-BE49-F238E27FC236}">
                <a16:creationId xmlns:a16="http://schemas.microsoft.com/office/drawing/2014/main" id="{84633FB4-BB2A-DB4F-80A9-692BDD6BBDDA}"/>
              </a:ext>
            </a:extLst>
          </p:cNvPr>
          <p:cNvSpPr/>
          <p:nvPr/>
        </p:nvSpPr>
        <p:spPr>
          <a:xfrm rot="10800000" flipH="1">
            <a:off x="5292635" y="4615616"/>
            <a:ext cx="6955779" cy="2255072"/>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 name="connsiteX0" fmla="*/ 0 w 6876266"/>
              <a:gd name="connsiteY0" fmla="*/ 0 h 2004876"/>
              <a:gd name="connsiteX1" fmla="*/ 6876266 w 6876266"/>
              <a:gd name="connsiteY1" fmla="*/ 23854 h 2004876"/>
              <a:gd name="connsiteX2" fmla="*/ 6403734 w 6876266"/>
              <a:gd name="connsiteY2" fmla="*/ 843599 h 2004876"/>
              <a:gd name="connsiteX3" fmla="*/ 6876266 w 6876266"/>
              <a:gd name="connsiteY3" fmla="*/ 2004876 h 2004876"/>
              <a:gd name="connsiteX4" fmla="*/ 2331454 w 6876266"/>
              <a:gd name="connsiteY4" fmla="*/ 1616410 h 2004876"/>
              <a:gd name="connsiteX5" fmla="*/ 0 w 6876266"/>
              <a:gd name="connsiteY5" fmla="*/ 0 h 2004876"/>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331454 w 6876266"/>
              <a:gd name="connsiteY5" fmla="*/ 1616410 h 2645641"/>
              <a:gd name="connsiteX6" fmla="*/ 0 w 6876266"/>
              <a:gd name="connsiteY6" fmla="*/ 0 h 2645641"/>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729019 w 6876266"/>
              <a:gd name="connsiteY5" fmla="*/ 988257 h 2645641"/>
              <a:gd name="connsiteX6" fmla="*/ 0 w 6876266"/>
              <a:gd name="connsiteY6" fmla="*/ 0 h 2645641"/>
              <a:gd name="connsiteX0" fmla="*/ 0 w 6904697"/>
              <a:gd name="connsiteY0" fmla="*/ 0 h 2645641"/>
              <a:gd name="connsiteX1" fmla="*/ 6876266 w 6904697"/>
              <a:gd name="connsiteY1" fmla="*/ 23854 h 2645641"/>
              <a:gd name="connsiteX2" fmla="*/ 6904667 w 6904697"/>
              <a:gd name="connsiteY2" fmla="*/ 883356 h 2645641"/>
              <a:gd name="connsiteX3" fmla="*/ 6876266 w 6904697"/>
              <a:gd name="connsiteY3" fmla="*/ 2004876 h 2645641"/>
              <a:gd name="connsiteX4" fmla="*/ 4559031 w 6904697"/>
              <a:gd name="connsiteY4" fmla="*/ 2640594 h 2645641"/>
              <a:gd name="connsiteX5" fmla="*/ 2729019 w 6904697"/>
              <a:gd name="connsiteY5" fmla="*/ 988257 h 2645641"/>
              <a:gd name="connsiteX6" fmla="*/ 0 w 6904697"/>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876266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939877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7647"/>
              <a:gd name="connsiteX1" fmla="*/ 6955779 w 6955779"/>
              <a:gd name="connsiteY1" fmla="*/ 0 h 2647647"/>
              <a:gd name="connsiteX2" fmla="*/ 6904667 w 6955779"/>
              <a:gd name="connsiteY2" fmla="*/ 883356 h 2647647"/>
              <a:gd name="connsiteX3" fmla="*/ 6939877 w 6955779"/>
              <a:gd name="connsiteY3" fmla="*/ 2004876 h 2647647"/>
              <a:gd name="connsiteX4" fmla="*/ 4559031 w 6955779"/>
              <a:gd name="connsiteY4" fmla="*/ 2640594 h 2647647"/>
              <a:gd name="connsiteX5" fmla="*/ 2729019 w 6955779"/>
              <a:gd name="connsiteY5" fmla="*/ 988257 h 2647647"/>
              <a:gd name="connsiteX6" fmla="*/ 0 w 6955779"/>
              <a:gd name="connsiteY6" fmla="*/ 0 h 2647647"/>
              <a:gd name="connsiteX0" fmla="*/ 0 w 6955779"/>
              <a:gd name="connsiteY0" fmla="*/ 0 h 2284257"/>
              <a:gd name="connsiteX1" fmla="*/ 6955779 w 6955779"/>
              <a:gd name="connsiteY1" fmla="*/ 0 h 2284257"/>
              <a:gd name="connsiteX2" fmla="*/ 6904667 w 6955779"/>
              <a:gd name="connsiteY2" fmla="*/ 883356 h 2284257"/>
              <a:gd name="connsiteX3" fmla="*/ 6939877 w 6955779"/>
              <a:gd name="connsiteY3" fmla="*/ 2004876 h 2284257"/>
              <a:gd name="connsiteX4" fmla="*/ 4630593 w 6955779"/>
              <a:gd name="connsiteY4" fmla="*/ 2250980 h 2284257"/>
              <a:gd name="connsiteX5" fmla="*/ 2729019 w 6955779"/>
              <a:gd name="connsiteY5" fmla="*/ 988257 h 2284257"/>
              <a:gd name="connsiteX6" fmla="*/ 0 w 6955779"/>
              <a:gd name="connsiteY6" fmla="*/ 0 h 2284257"/>
              <a:gd name="connsiteX0" fmla="*/ 0 w 6955779"/>
              <a:gd name="connsiteY0" fmla="*/ 0 h 2255072"/>
              <a:gd name="connsiteX1" fmla="*/ 6955779 w 6955779"/>
              <a:gd name="connsiteY1" fmla="*/ 0 h 2255072"/>
              <a:gd name="connsiteX2" fmla="*/ 6904667 w 6955779"/>
              <a:gd name="connsiteY2" fmla="*/ 883356 h 2255072"/>
              <a:gd name="connsiteX3" fmla="*/ 6939877 w 6955779"/>
              <a:gd name="connsiteY3" fmla="*/ 1289259 h 2255072"/>
              <a:gd name="connsiteX4" fmla="*/ 4630593 w 6955779"/>
              <a:gd name="connsiteY4" fmla="*/ 2250980 h 2255072"/>
              <a:gd name="connsiteX5" fmla="*/ 2729019 w 6955779"/>
              <a:gd name="connsiteY5" fmla="*/ 988257 h 2255072"/>
              <a:gd name="connsiteX6" fmla="*/ 0 w 6955779"/>
              <a:gd name="connsiteY6" fmla="*/ 0 h 225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5779" h="2255072">
                <a:moveTo>
                  <a:pt x="0" y="0"/>
                </a:moveTo>
                <a:lnTo>
                  <a:pt x="6955779" y="0"/>
                </a:lnTo>
                <a:cubicBezTo>
                  <a:pt x="6954644" y="646960"/>
                  <a:pt x="6905802" y="236396"/>
                  <a:pt x="6904667" y="883356"/>
                </a:cubicBezTo>
                <a:lnTo>
                  <a:pt x="6939877" y="1289259"/>
                </a:lnTo>
                <a:cubicBezTo>
                  <a:pt x="6780851" y="1595384"/>
                  <a:pt x="5388062" y="2315724"/>
                  <a:pt x="4630593" y="2250980"/>
                </a:cubicBezTo>
                <a:cubicBezTo>
                  <a:pt x="3873124" y="2186236"/>
                  <a:pt x="3589574" y="1252102"/>
                  <a:pt x="2729019" y="988257"/>
                </a:cubicBezTo>
                <a:cubicBezTo>
                  <a:pt x="1550667" y="661462"/>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9066420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D77E87A9-5DD4-194E-8E4F-903225DFD069}"/>
              </a:ext>
            </a:extLst>
          </p:cNvPr>
          <p:cNvSpPr>
            <a:spLocks noGrp="1"/>
          </p:cNvSpPr>
          <p:nvPr>
            <p:ph type="sldNum" sz="quarter" idx="12"/>
          </p:nvPr>
        </p:nvSpPr>
        <p:spPr/>
        <p:txBody>
          <a:bodyPr/>
          <a:lstStyle/>
          <a:p>
            <a:pPr>
              <a:defRPr/>
            </a:pPr>
            <a:fld id="{2ABF3A6C-4066-1B4C-87C1-BAFBCBA678CB}" type="slidenum">
              <a:rPr lang="fr-FR" smtClean="0"/>
              <a:pPr>
                <a:defRPr/>
              </a:pPr>
              <a:t>22</a:t>
            </a:fld>
            <a:endParaRPr lang="fr-FR"/>
          </a:p>
        </p:txBody>
      </p:sp>
      <p:sp>
        <p:nvSpPr>
          <p:cNvPr id="10" name="Espace réservé du contenu 2">
            <a:extLst>
              <a:ext uri="{FF2B5EF4-FFF2-40B4-BE49-F238E27FC236}">
                <a16:creationId xmlns:a16="http://schemas.microsoft.com/office/drawing/2014/main" id="{F2AD10B9-4BA7-FC40-B3DA-523F47A02425}"/>
              </a:ext>
            </a:extLst>
          </p:cNvPr>
          <p:cNvSpPr txBox="1">
            <a:spLocks/>
          </p:cNvSpPr>
          <p:nvPr/>
        </p:nvSpPr>
        <p:spPr bwMode="auto">
          <a:xfrm>
            <a:off x="1489570" y="2986562"/>
            <a:ext cx="4807536" cy="17235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C5682E"/>
              </a:buClr>
            </a:pPr>
            <a:r>
              <a:rPr lang="fr-BE" sz="1800" b="0" dirty="0">
                <a:solidFill>
                  <a:srgbClr val="87888A"/>
                </a:solidFill>
              </a:rPr>
              <a:t>Pour répondre à ce besoin, l’intercommunale </a:t>
            </a:r>
            <a:r>
              <a:rPr lang="fr-BE" sz="1800" b="0" dirty="0" err="1">
                <a:solidFill>
                  <a:srgbClr val="87888A"/>
                </a:solidFill>
              </a:rPr>
              <a:t>Neomansio</a:t>
            </a:r>
            <a:r>
              <a:rPr lang="fr-BE" sz="1800" b="0" dirty="0">
                <a:solidFill>
                  <a:srgbClr val="87888A"/>
                </a:solidFill>
              </a:rPr>
              <a:t> a intégré un pôle cinéraire exceptionnel dans les paysages de l’écrin forestier du bois de la </a:t>
            </a:r>
            <a:r>
              <a:rPr lang="fr-BE" sz="1800" b="0" dirty="0" err="1">
                <a:solidFill>
                  <a:srgbClr val="87888A"/>
                </a:solidFill>
              </a:rPr>
              <a:t>Maladrie</a:t>
            </a:r>
            <a:br>
              <a:rPr lang="fr-BE" sz="1800" b="0" dirty="0">
                <a:solidFill>
                  <a:srgbClr val="87888A"/>
                </a:solidFill>
              </a:rPr>
            </a:br>
            <a:r>
              <a:rPr lang="fr-BE" sz="1800" b="0" dirty="0">
                <a:solidFill>
                  <a:srgbClr val="87888A"/>
                </a:solidFill>
              </a:rPr>
              <a:t>à Neufchâteau. </a:t>
            </a:r>
            <a:endParaRPr lang="fr-FR" sz="1800" b="0" dirty="0">
              <a:solidFill>
                <a:srgbClr val="87888A"/>
              </a:solidFill>
            </a:endParaRPr>
          </a:p>
        </p:txBody>
      </p:sp>
      <p:sp>
        <p:nvSpPr>
          <p:cNvPr id="11" name="Espace réservé du contenu 2">
            <a:extLst>
              <a:ext uri="{FF2B5EF4-FFF2-40B4-BE49-F238E27FC236}">
                <a16:creationId xmlns:a16="http://schemas.microsoft.com/office/drawing/2014/main" id="{7026C3C1-D7E6-E04C-9A71-28D71798B1DE}"/>
              </a:ext>
            </a:extLst>
          </p:cNvPr>
          <p:cNvSpPr txBox="1">
            <a:spLocks/>
          </p:cNvSpPr>
          <p:nvPr/>
        </p:nvSpPr>
        <p:spPr bwMode="auto">
          <a:xfrm>
            <a:off x="1489570" y="1127550"/>
            <a:ext cx="6007232" cy="1615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C5682E"/>
              </a:buClr>
            </a:pPr>
            <a:r>
              <a:rPr lang="fr-BE" dirty="0"/>
              <a:t>Aujourd’hui, nombreuses sont les personnes qui recherchent le caractère naturel de la forêt comme dernier lieu de repos et de quiétude.</a:t>
            </a:r>
            <a:endParaRPr lang="fr-FR" sz="1800" b="0" dirty="0">
              <a:solidFill>
                <a:srgbClr val="87888A"/>
              </a:solidFill>
            </a:endParaRPr>
          </a:p>
        </p:txBody>
      </p:sp>
      <p:pic>
        <p:nvPicPr>
          <p:cNvPr id="13" name="Graphique 12">
            <a:extLst>
              <a:ext uri="{FF2B5EF4-FFF2-40B4-BE49-F238E27FC236}">
                <a16:creationId xmlns:a16="http://schemas.microsoft.com/office/drawing/2014/main" id="{29DDDA74-8219-7742-AA2C-CB45F6D517B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96801" y="620729"/>
            <a:ext cx="4343400" cy="4089400"/>
          </a:xfrm>
          <a:prstGeom prst="rect">
            <a:avLst/>
          </a:prstGeom>
        </p:spPr>
      </p:pic>
      <p:sp>
        <p:nvSpPr>
          <p:cNvPr id="14" name="Espace réservé du contenu 2">
            <a:extLst>
              <a:ext uri="{FF2B5EF4-FFF2-40B4-BE49-F238E27FC236}">
                <a16:creationId xmlns:a16="http://schemas.microsoft.com/office/drawing/2014/main" id="{88EFF3BA-FE2F-B24D-92C9-7D8EBA6EEAD2}"/>
              </a:ext>
            </a:extLst>
          </p:cNvPr>
          <p:cNvSpPr txBox="1">
            <a:spLocks/>
          </p:cNvSpPr>
          <p:nvPr/>
        </p:nvSpPr>
        <p:spPr bwMode="auto">
          <a:xfrm>
            <a:off x="8201641" y="2145073"/>
            <a:ext cx="3242499" cy="1411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anose="020B0604020202020204" pitchFamily="34" charset="0"/>
              <a:buChar char="•"/>
            </a:pPr>
            <a:r>
              <a:rPr lang="fr-BE" sz="1600" dirty="0">
                <a:solidFill>
                  <a:schemeClr val="bg1"/>
                </a:solidFill>
                <a:latin typeface="+mn-lt"/>
              </a:rPr>
              <a:t>Le Jardin cinéraire du souvenir </a:t>
            </a:r>
            <a:br>
              <a:rPr lang="fr-BE" sz="1600" b="0" dirty="0">
                <a:solidFill>
                  <a:schemeClr val="bg1"/>
                </a:solidFill>
                <a:latin typeface="+mn-lt"/>
              </a:rPr>
            </a:br>
            <a:r>
              <a:rPr lang="fr-BE" sz="1600" b="0" dirty="0">
                <a:solidFill>
                  <a:schemeClr val="bg1"/>
                </a:solidFill>
                <a:latin typeface="+mn-lt"/>
              </a:rPr>
              <a:t>dans une structure traditionnelle</a:t>
            </a:r>
          </a:p>
          <a:p>
            <a:pPr>
              <a:buFont typeface="Arial" panose="020B0604020202020204" pitchFamily="34" charset="0"/>
              <a:buChar char="•"/>
            </a:pPr>
            <a:r>
              <a:rPr lang="fr-BE" sz="1600" dirty="0">
                <a:solidFill>
                  <a:schemeClr val="bg1"/>
                </a:solidFill>
                <a:latin typeface="+mn-lt"/>
              </a:rPr>
              <a:t>La Forêt cinéraire du souvenir  </a:t>
            </a:r>
            <a:br>
              <a:rPr lang="fr-BE" sz="1600" b="0" dirty="0">
                <a:solidFill>
                  <a:schemeClr val="bg1"/>
                </a:solidFill>
                <a:latin typeface="+mn-lt"/>
              </a:rPr>
            </a:br>
            <a:r>
              <a:rPr lang="fr-BE" sz="1600" b="0" dirty="0">
                <a:solidFill>
                  <a:schemeClr val="bg1"/>
                </a:solidFill>
                <a:latin typeface="+mn-lt"/>
              </a:rPr>
              <a:t>au cœur de la nature</a:t>
            </a:r>
          </a:p>
        </p:txBody>
      </p:sp>
      <p:sp>
        <p:nvSpPr>
          <p:cNvPr id="15" name="Espace réservé du contenu 2">
            <a:extLst>
              <a:ext uri="{FF2B5EF4-FFF2-40B4-BE49-F238E27FC236}">
                <a16:creationId xmlns:a16="http://schemas.microsoft.com/office/drawing/2014/main" id="{A2FE20EA-1EDE-F247-8283-8167D25F89EF}"/>
              </a:ext>
            </a:extLst>
          </p:cNvPr>
          <p:cNvSpPr txBox="1">
            <a:spLocks/>
          </p:cNvSpPr>
          <p:nvPr/>
        </p:nvSpPr>
        <p:spPr bwMode="auto">
          <a:xfrm>
            <a:off x="7874914" y="1452178"/>
            <a:ext cx="3786178" cy="6646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fr-BE" sz="1600" b="0" dirty="0">
                <a:solidFill>
                  <a:schemeClr val="bg1"/>
                </a:solidFill>
                <a:latin typeface="+mn-lt"/>
              </a:rPr>
              <a:t>	Notre Parc cinéraire forestier se décline  de deux manières :</a:t>
            </a:r>
          </a:p>
        </p:txBody>
      </p:sp>
      <p:pic>
        <p:nvPicPr>
          <p:cNvPr id="17" name="Image 16" descr="Une image contenant texte, extérieur, passage, voûte&#10;&#10;Description générée automatiquement">
            <a:extLst>
              <a:ext uri="{FF2B5EF4-FFF2-40B4-BE49-F238E27FC236}">
                <a16:creationId xmlns:a16="http://schemas.microsoft.com/office/drawing/2014/main" id="{959E32BC-02D6-104B-BF9B-F2583C322798}"/>
              </a:ext>
            </a:extLst>
          </p:cNvPr>
          <p:cNvPicPr>
            <a:picLocks noChangeAspect="1"/>
          </p:cNvPicPr>
          <p:nvPr/>
        </p:nvPicPr>
        <p:blipFill>
          <a:blip r:embed="rId4"/>
          <a:stretch>
            <a:fillRect/>
          </a:stretch>
        </p:blipFill>
        <p:spPr>
          <a:xfrm>
            <a:off x="0" y="3611833"/>
            <a:ext cx="12192000" cy="3246167"/>
          </a:xfrm>
          <a:prstGeom prst="rect">
            <a:avLst/>
          </a:prstGeom>
        </p:spPr>
      </p:pic>
      <p:sp>
        <p:nvSpPr>
          <p:cNvPr id="18" name="Espace réservé du pied de page 3">
            <a:extLst>
              <a:ext uri="{FF2B5EF4-FFF2-40B4-BE49-F238E27FC236}">
                <a16:creationId xmlns:a16="http://schemas.microsoft.com/office/drawing/2014/main" id="{3866BFC3-0D87-6B41-BF07-ACF842914F19}"/>
              </a:ext>
            </a:extLst>
          </p:cNvPr>
          <p:cNvSpPr>
            <a:spLocks noGrp="1"/>
          </p:cNvSpPr>
          <p:nvPr>
            <p:ph type="ftr" sz="quarter" idx="11"/>
          </p:nvPr>
        </p:nvSpPr>
        <p:spPr>
          <a:xfrm>
            <a:off x="243417" y="136524"/>
            <a:ext cx="2331483" cy="486835"/>
          </a:xfrm>
        </p:spPr>
        <p:txBody>
          <a:bodyPr/>
          <a:lstStyle/>
          <a:p>
            <a:pPr>
              <a:defRPr/>
            </a:pPr>
            <a:r>
              <a:rPr lang="fr-FR" dirty="0"/>
              <a:t>Le parc cinéraire forestier</a:t>
            </a:r>
          </a:p>
        </p:txBody>
      </p:sp>
    </p:spTree>
    <p:extLst>
      <p:ext uri="{BB962C8B-B14F-4D97-AF65-F5344CB8AC3E}">
        <p14:creationId xmlns:p14="http://schemas.microsoft.com/office/powerpoint/2010/main" val="27281840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A1D44E-A68C-4B2D-80FB-C41F69CBCF8D}"/>
              </a:ext>
            </a:extLst>
          </p:cNvPr>
          <p:cNvSpPr>
            <a:spLocks noGrp="1"/>
          </p:cNvSpPr>
          <p:nvPr>
            <p:ph type="title"/>
          </p:nvPr>
        </p:nvSpPr>
        <p:spPr>
          <a:xfrm>
            <a:off x="1206500" y="852457"/>
            <a:ext cx="9540058" cy="777875"/>
          </a:xfrm>
        </p:spPr>
        <p:txBody>
          <a:bodyPr/>
          <a:lstStyle/>
          <a:p>
            <a:r>
              <a:rPr lang="fr-BE" dirty="0"/>
              <a:t>Jardin cinéraire du souvenir</a:t>
            </a:r>
          </a:p>
        </p:txBody>
      </p:sp>
      <p:sp>
        <p:nvSpPr>
          <p:cNvPr id="5" name="Espace réservé du numéro de diapositive 4">
            <a:extLst>
              <a:ext uri="{FF2B5EF4-FFF2-40B4-BE49-F238E27FC236}">
                <a16:creationId xmlns:a16="http://schemas.microsoft.com/office/drawing/2014/main" id="{D175976E-D00E-421E-9991-376472EF875F}"/>
              </a:ext>
            </a:extLst>
          </p:cNvPr>
          <p:cNvSpPr>
            <a:spLocks noGrp="1"/>
          </p:cNvSpPr>
          <p:nvPr>
            <p:ph type="sldNum" sz="quarter" idx="12"/>
          </p:nvPr>
        </p:nvSpPr>
        <p:spPr/>
        <p:txBody>
          <a:bodyPr/>
          <a:lstStyle/>
          <a:p>
            <a:pPr>
              <a:defRPr/>
            </a:pPr>
            <a:fld id="{2ABF3A6C-4066-1B4C-87C1-BAFBCBA678CB}" type="slidenum">
              <a:rPr lang="fr-FR" smtClean="0"/>
              <a:pPr>
                <a:defRPr/>
              </a:pPr>
              <a:t>23</a:t>
            </a:fld>
            <a:endParaRPr lang="fr-FR"/>
          </a:p>
        </p:txBody>
      </p:sp>
      <p:sp>
        <p:nvSpPr>
          <p:cNvPr id="9" name="ZoneTexte 8">
            <a:extLst>
              <a:ext uri="{FF2B5EF4-FFF2-40B4-BE49-F238E27FC236}">
                <a16:creationId xmlns:a16="http://schemas.microsoft.com/office/drawing/2014/main" id="{266EA3AB-5561-344F-86D1-BBA15B53BC21}"/>
              </a:ext>
            </a:extLst>
          </p:cNvPr>
          <p:cNvSpPr txBox="1"/>
          <p:nvPr/>
        </p:nvSpPr>
        <p:spPr>
          <a:xfrm>
            <a:off x="1112363" y="1630332"/>
            <a:ext cx="4200189" cy="400110"/>
          </a:xfrm>
          <a:prstGeom prst="rect">
            <a:avLst/>
          </a:prstGeom>
          <a:noFill/>
        </p:spPr>
        <p:txBody>
          <a:bodyPr wrap="none" rtlCol="0">
            <a:spAutoFit/>
          </a:bodyPr>
          <a:lstStyle/>
          <a:p>
            <a:r>
              <a:rPr lang="fr-BE" sz="2000" b="1" dirty="0">
                <a:solidFill>
                  <a:srgbClr val="916785"/>
                </a:solidFill>
                <a:latin typeface="Arial" panose="020B0604020202020204" pitchFamily="34" charset="0"/>
                <a:cs typeface="Arial" panose="020B0604020202020204" pitchFamily="34" charset="0"/>
              </a:rPr>
              <a:t>Dans une structure traditionnelle</a:t>
            </a:r>
          </a:p>
        </p:txBody>
      </p:sp>
      <p:pic>
        <p:nvPicPr>
          <p:cNvPr id="13" name="Image 12" descr="Une image contenant texte&#10;&#10;Description générée automatiquement">
            <a:extLst>
              <a:ext uri="{FF2B5EF4-FFF2-40B4-BE49-F238E27FC236}">
                <a16:creationId xmlns:a16="http://schemas.microsoft.com/office/drawing/2014/main" id="{F85C6EFA-B96E-2B40-9CB9-EDB4415BEB2F}"/>
              </a:ext>
            </a:extLst>
          </p:cNvPr>
          <p:cNvPicPr>
            <a:picLocks noChangeAspect="1"/>
          </p:cNvPicPr>
          <p:nvPr/>
        </p:nvPicPr>
        <p:blipFill>
          <a:blip r:embed="rId2"/>
          <a:stretch>
            <a:fillRect/>
          </a:stretch>
        </p:blipFill>
        <p:spPr>
          <a:xfrm>
            <a:off x="4479884" y="2187688"/>
            <a:ext cx="7038559" cy="3817855"/>
          </a:xfrm>
          <a:prstGeom prst="rect">
            <a:avLst/>
          </a:prstGeom>
        </p:spPr>
      </p:pic>
      <p:sp>
        <p:nvSpPr>
          <p:cNvPr id="7" name="Espace réservé du contenu 2">
            <a:extLst>
              <a:ext uri="{FF2B5EF4-FFF2-40B4-BE49-F238E27FC236}">
                <a16:creationId xmlns:a16="http://schemas.microsoft.com/office/drawing/2014/main" id="{1B5282B8-B15E-4448-A85E-EE7C270E470A}"/>
              </a:ext>
            </a:extLst>
          </p:cNvPr>
          <p:cNvSpPr txBox="1">
            <a:spLocks/>
          </p:cNvSpPr>
          <p:nvPr/>
        </p:nvSpPr>
        <p:spPr bwMode="auto">
          <a:xfrm>
            <a:off x="1206499" y="2290713"/>
            <a:ext cx="3101550" cy="351477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C5682E"/>
              </a:buClr>
            </a:pPr>
            <a:r>
              <a:rPr lang="fr-BE" sz="1800" b="0" dirty="0">
                <a:solidFill>
                  <a:srgbClr val="87888A"/>
                </a:solidFill>
              </a:rPr>
              <a:t>Le plan d’eau et la pelouse de dispersion des cendres, placés sur une trajectoire étirée, font la jonction entre le bâti et les autres espaces mémoriels concédés (columbariums, </a:t>
            </a:r>
            <a:r>
              <a:rPr lang="fr-BE" sz="1800" b="0" dirty="0" err="1">
                <a:solidFill>
                  <a:srgbClr val="87888A"/>
                </a:solidFill>
              </a:rPr>
              <a:t>cavurnes</a:t>
            </a:r>
            <a:r>
              <a:rPr lang="fr-BE" sz="1800" b="0" dirty="0">
                <a:solidFill>
                  <a:srgbClr val="87888A"/>
                </a:solidFill>
              </a:rPr>
              <a:t> et inhumation en pleine terre). </a:t>
            </a:r>
            <a:br>
              <a:rPr lang="fr-BE" sz="1800" b="0" dirty="0">
                <a:solidFill>
                  <a:srgbClr val="87888A"/>
                </a:solidFill>
              </a:rPr>
            </a:br>
            <a:r>
              <a:rPr lang="fr-BE" sz="1800" b="0" dirty="0">
                <a:solidFill>
                  <a:srgbClr val="87888A"/>
                </a:solidFill>
              </a:rPr>
              <a:t>Ils constituent le </a:t>
            </a:r>
            <a:br>
              <a:rPr lang="fr-BE" sz="1800" b="0" dirty="0">
                <a:solidFill>
                  <a:srgbClr val="87888A"/>
                </a:solidFill>
              </a:rPr>
            </a:br>
            <a:r>
              <a:rPr lang="fr-BE" sz="1800" b="0" dirty="0">
                <a:solidFill>
                  <a:srgbClr val="87888A"/>
                </a:solidFill>
              </a:rPr>
              <a:t>« Jardin cinéraire</a:t>
            </a:r>
            <a:br>
              <a:rPr lang="fr-BE" sz="1800" b="0" dirty="0">
                <a:solidFill>
                  <a:srgbClr val="87888A"/>
                </a:solidFill>
              </a:rPr>
            </a:br>
            <a:r>
              <a:rPr lang="fr-BE" sz="1800" b="0" dirty="0">
                <a:solidFill>
                  <a:srgbClr val="87888A"/>
                </a:solidFill>
              </a:rPr>
              <a:t>du souvenir ».</a:t>
            </a:r>
            <a:endParaRPr lang="fr-FR" sz="1800" b="0" dirty="0">
              <a:solidFill>
                <a:srgbClr val="87888A"/>
              </a:solidFill>
            </a:endParaRPr>
          </a:p>
        </p:txBody>
      </p:sp>
      <p:sp>
        <p:nvSpPr>
          <p:cNvPr id="10" name="Espace réservé du pied de page 3">
            <a:extLst>
              <a:ext uri="{FF2B5EF4-FFF2-40B4-BE49-F238E27FC236}">
                <a16:creationId xmlns:a16="http://schemas.microsoft.com/office/drawing/2014/main" id="{36E2BB88-F9CA-404D-815F-60B44E7B9450}"/>
              </a:ext>
            </a:extLst>
          </p:cNvPr>
          <p:cNvSpPr>
            <a:spLocks noGrp="1"/>
          </p:cNvSpPr>
          <p:nvPr>
            <p:ph type="ftr" sz="quarter" idx="11"/>
          </p:nvPr>
        </p:nvSpPr>
        <p:spPr>
          <a:xfrm>
            <a:off x="243417" y="136524"/>
            <a:ext cx="2331483" cy="486835"/>
          </a:xfrm>
        </p:spPr>
        <p:txBody>
          <a:bodyPr/>
          <a:lstStyle/>
          <a:p>
            <a:pPr>
              <a:defRPr/>
            </a:pPr>
            <a:r>
              <a:rPr lang="fr-FR" dirty="0"/>
              <a:t>Le parc cinéraire forestier</a:t>
            </a:r>
          </a:p>
        </p:txBody>
      </p:sp>
    </p:spTree>
    <p:extLst>
      <p:ext uri="{BB962C8B-B14F-4D97-AF65-F5344CB8AC3E}">
        <p14:creationId xmlns:p14="http://schemas.microsoft.com/office/powerpoint/2010/main" val="318317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EA1D44E-A68C-4B2D-80FB-C41F69CBCF8D}"/>
              </a:ext>
            </a:extLst>
          </p:cNvPr>
          <p:cNvSpPr>
            <a:spLocks noGrp="1"/>
          </p:cNvSpPr>
          <p:nvPr>
            <p:ph type="title"/>
          </p:nvPr>
        </p:nvSpPr>
        <p:spPr>
          <a:xfrm>
            <a:off x="1206500" y="834499"/>
            <a:ext cx="9540058" cy="777875"/>
          </a:xfrm>
        </p:spPr>
        <p:txBody>
          <a:bodyPr/>
          <a:lstStyle/>
          <a:p>
            <a:r>
              <a:rPr lang="fr-BE" dirty="0"/>
              <a:t>Forêt cinéraire du souvenir</a:t>
            </a:r>
          </a:p>
        </p:txBody>
      </p:sp>
      <p:sp>
        <p:nvSpPr>
          <p:cNvPr id="5" name="Espace réservé du numéro de diapositive 4">
            <a:extLst>
              <a:ext uri="{FF2B5EF4-FFF2-40B4-BE49-F238E27FC236}">
                <a16:creationId xmlns:a16="http://schemas.microsoft.com/office/drawing/2014/main" id="{D175976E-D00E-421E-9991-376472EF875F}"/>
              </a:ext>
            </a:extLst>
          </p:cNvPr>
          <p:cNvSpPr>
            <a:spLocks noGrp="1"/>
          </p:cNvSpPr>
          <p:nvPr>
            <p:ph type="sldNum" sz="quarter" idx="12"/>
          </p:nvPr>
        </p:nvSpPr>
        <p:spPr/>
        <p:txBody>
          <a:bodyPr/>
          <a:lstStyle/>
          <a:p>
            <a:pPr>
              <a:defRPr/>
            </a:pPr>
            <a:fld id="{2ABF3A6C-4066-1B4C-87C1-BAFBCBA678CB}" type="slidenum">
              <a:rPr lang="fr-FR" smtClean="0"/>
              <a:pPr>
                <a:defRPr/>
              </a:pPr>
              <a:t>24</a:t>
            </a:fld>
            <a:endParaRPr lang="fr-FR"/>
          </a:p>
        </p:txBody>
      </p:sp>
      <p:sp>
        <p:nvSpPr>
          <p:cNvPr id="9" name="ZoneTexte 8">
            <a:extLst>
              <a:ext uri="{FF2B5EF4-FFF2-40B4-BE49-F238E27FC236}">
                <a16:creationId xmlns:a16="http://schemas.microsoft.com/office/drawing/2014/main" id="{266EA3AB-5561-344F-86D1-BBA15B53BC21}"/>
              </a:ext>
            </a:extLst>
          </p:cNvPr>
          <p:cNvSpPr txBox="1"/>
          <p:nvPr/>
        </p:nvSpPr>
        <p:spPr>
          <a:xfrm>
            <a:off x="1112363" y="1612374"/>
            <a:ext cx="2747868" cy="400110"/>
          </a:xfrm>
          <a:prstGeom prst="rect">
            <a:avLst/>
          </a:prstGeom>
          <a:noFill/>
        </p:spPr>
        <p:txBody>
          <a:bodyPr wrap="none" rtlCol="0">
            <a:spAutoFit/>
          </a:bodyPr>
          <a:lstStyle/>
          <a:p>
            <a:r>
              <a:rPr lang="fr-BE" sz="2000" b="1" dirty="0">
                <a:solidFill>
                  <a:srgbClr val="D3B539"/>
                </a:solidFill>
                <a:latin typeface="Arial" panose="020B0604020202020204" pitchFamily="34" charset="0"/>
                <a:cs typeface="Arial" panose="020B0604020202020204" pitchFamily="34" charset="0"/>
              </a:rPr>
              <a:t>Au cœur de la nature</a:t>
            </a:r>
          </a:p>
        </p:txBody>
      </p:sp>
      <p:pic>
        <p:nvPicPr>
          <p:cNvPr id="7" name="Image 6" descr="Une image contenant texte, échinoderme&#10;&#10;Description générée automatiquement">
            <a:extLst>
              <a:ext uri="{FF2B5EF4-FFF2-40B4-BE49-F238E27FC236}">
                <a16:creationId xmlns:a16="http://schemas.microsoft.com/office/drawing/2014/main" id="{754E9A9D-652E-6647-AD3A-09115BDE8559}"/>
              </a:ext>
            </a:extLst>
          </p:cNvPr>
          <p:cNvPicPr>
            <a:picLocks noChangeAspect="1"/>
          </p:cNvPicPr>
          <p:nvPr/>
        </p:nvPicPr>
        <p:blipFill>
          <a:blip r:embed="rId2"/>
          <a:stretch>
            <a:fillRect/>
          </a:stretch>
        </p:blipFill>
        <p:spPr>
          <a:xfrm>
            <a:off x="2117194" y="2106317"/>
            <a:ext cx="8777929" cy="4239495"/>
          </a:xfrm>
          <a:prstGeom prst="rect">
            <a:avLst/>
          </a:prstGeom>
        </p:spPr>
      </p:pic>
      <p:sp>
        <p:nvSpPr>
          <p:cNvPr id="10" name="Espace réservé du contenu 2">
            <a:extLst>
              <a:ext uri="{FF2B5EF4-FFF2-40B4-BE49-F238E27FC236}">
                <a16:creationId xmlns:a16="http://schemas.microsoft.com/office/drawing/2014/main" id="{437AC0E8-01B8-AB41-B737-8D3BC9D47FF1}"/>
              </a:ext>
            </a:extLst>
          </p:cNvPr>
          <p:cNvSpPr txBox="1">
            <a:spLocks/>
          </p:cNvSpPr>
          <p:nvPr/>
        </p:nvSpPr>
        <p:spPr bwMode="auto">
          <a:xfrm>
            <a:off x="1206499" y="2290712"/>
            <a:ext cx="3723720" cy="22152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C5682E"/>
              </a:buClr>
            </a:pPr>
            <a:r>
              <a:rPr lang="fr-BE" sz="1800" b="0" dirty="0">
                <a:solidFill>
                  <a:srgbClr val="87888A"/>
                </a:solidFill>
              </a:rPr>
              <a:t>Pour les personnes souhaitant une alternative au « Jardin cinéraire du souvenir », nous proposons cet espace naturel composé de cinq bosquets dédiés, chacun, à une espèce végétale. </a:t>
            </a:r>
          </a:p>
        </p:txBody>
      </p:sp>
      <p:sp>
        <p:nvSpPr>
          <p:cNvPr id="11" name="Espace réservé du pied de page 3">
            <a:extLst>
              <a:ext uri="{FF2B5EF4-FFF2-40B4-BE49-F238E27FC236}">
                <a16:creationId xmlns:a16="http://schemas.microsoft.com/office/drawing/2014/main" id="{7168EB20-6C11-F147-98A8-E0B91EC2244D}"/>
              </a:ext>
            </a:extLst>
          </p:cNvPr>
          <p:cNvSpPr>
            <a:spLocks noGrp="1"/>
          </p:cNvSpPr>
          <p:nvPr>
            <p:ph type="ftr" sz="quarter" idx="11"/>
          </p:nvPr>
        </p:nvSpPr>
        <p:spPr>
          <a:xfrm>
            <a:off x="243417" y="136524"/>
            <a:ext cx="2331483" cy="486835"/>
          </a:xfrm>
        </p:spPr>
        <p:txBody>
          <a:bodyPr/>
          <a:lstStyle/>
          <a:p>
            <a:pPr>
              <a:defRPr/>
            </a:pPr>
            <a:r>
              <a:rPr lang="fr-FR" dirty="0"/>
              <a:t>Le parc cinéraire forestier</a:t>
            </a:r>
          </a:p>
        </p:txBody>
      </p:sp>
    </p:spTree>
    <p:extLst>
      <p:ext uri="{BB962C8B-B14F-4D97-AF65-F5344CB8AC3E}">
        <p14:creationId xmlns:p14="http://schemas.microsoft.com/office/powerpoint/2010/main" val="1060979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D175976E-D00E-421E-9991-376472EF875F}"/>
              </a:ext>
            </a:extLst>
          </p:cNvPr>
          <p:cNvSpPr>
            <a:spLocks noGrp="1"/>
          </p:cNvSpPr>
          <p:nvPr>
            <p:ph type="sldNum" sz="quarter" idx="12"/>
          </p:nvPr>
        </p:nvSpPr>
        <p:spPr/>
        <p:txBody>
          <a:bodyPr/>
          <a:lstStyle/>
          <a:p>
            <a:pPr>
              <a:defRPr/>
            </a:pPr>
            <a:fld id="{2ABF3A6C-4066-1B4C-87C1-BAFBCBA678CB}" type="slidenum">
              <a:rPr lang="fr-FR" smtClean="0"/>
              <a:pPr>
                <a:defRPr/>
              </a:pPr>
              <a:t>25</a:t>
            </a:fld>
            <a:endParaRPr lang="fr-FR"/>
          </a:p>
        </p:txBody>
      </p:sp>
      <p:pic>
        <p:nvPicPr>
          <p:cNvPr id="6" name="Image 5">
            <a:extLst>
              <a:ext uri="{FF2B5EF4-FFF2-40B4-BE49-F238E27FC236}">
                <a16:creationId xmlns:a16="http://schemas.microsoft.com/office/drawing/2014/main" id="{E470E253-B269-FC49-94D4-21B3037ACF2F}"/>
              </a:ext>
            </a:extLst>
          </p:cNvPr>
          <p:cNvPicPr>
            <a:picLocks noChangeAspect="1"/>
          </p:cNvPicPr>
          <p:nvPr/>
        </p:nvPicPr>
        <p:blipFill>
          <a:blip r:embed="rId3"/>
          <a:stretch>
            <a:fillRect/>
          </a:stretch>
        </p:blipFill>
        <p:spPr>
          <a:xfrm>
            <a:off x="2698517" y="198196"/>
            <a:ext cx="9627758" cy="6659803"/>
          </a:xfrm>
          <a:prstGeom prst="rect">
            <a:avLst/>
          </a:prstGeom>
        </p:spPr>
      </p:pic>
      <p:sp>
        <p:nvSpPr>
          <p:cNvPr id="2" name="Titre 1">
            <a:extLst>
              <a:ext uri="{FF2B5EF4-FFF2-40B4-BE49-F238E27FC236}">
                <a16:creationId xmlns:a16="http://schemas.microsoft.com/office/drawing/2014/main" id="{1EA1D44E-A68C-4B2D-80FB-C41F69CBCF8D}"/>
              </a:ext>
            </a:extLst>
          </p:cNvPr>
          <p:cNvSpPr>
            <a:spLocks noGrp="1"/>
          </p:cNvSpPr>
          <p:nvPr>
            <p:ph type="title"/>
          </p:nvPr>
        </p:nvSpPr>
        <p:spPr>
          <a:xfrm>
            <a:off x="1206500" y="846709"/>
            <a:ext cx="9540058" cy="777875"/>
          </a:xfrm>
        </p:spPr>
        <p:txBody>
          <a:bodyPr/>
          <a:lstStyle/>
          <a:p>
            <a:r>
              <a:rPr lang="fr-BE" dirty="0"/>
              <a:t>Plan du site</a:t>
            </a:r>
          </a:p>
        </p:txBody>
      </p:sp>
      <p:sp>
        <p:nvSpPr>
          <p:cNvPr id="7" name="Espace réservé du pied de page 3">
            <a:extLst>
              <a:ext uri="{FF2B5EF4-FFF2-40B4-BE49-F238E27FC236}">
                <a16:creationId xmlns:a16="http://schemas.microsoft.com/office/drawing/2014/main" id="{CB307923-2348-034E-84A5-C0DBF8467F5C}"/>
              </a:ext>
            </a:extLst>
          </p:cNvPr>
          <p:cNvSpPr>
            <a:spLocks noGrp="1"/>
          </p:cNvSpPr>
          <p:nvPr>
            <p:ph type="ftr" sz="quarter" idx="11"/>
          </p:nvPr>
        </p:nvSpPr>
        <p:spPr>
          <a:xfrm>
            <a:off x="243417" y="136524"/>
            <a:ext cx="2331483" cy="486835"/>
          </a:xfrm>
        </p:spPr>
        <p:txBody>
          <a:bodyPr/>
          <a:lstStyle/>
          <a:p>
            <a:pPr>
              <a:defRPr/>
            </a:pPr>
            <a:r>
              <a:rPr lang="fr-FR" dirty="0"/>
              <a:t>Le parc cinéraire forestier</a:t>
            </a:r>
          </a:p>
        </p:txBody>
      </p:sp>
      <p:pic>
        <p:nvPicPr>
          <p:cNvPr id="4" name="Graphique 3">
            <a:extLst>
              <a:ext uri="{FF2B5EF4-FFF2-40B4-BE49-F238E27FC236}">
                <a16:creationId xmlns:a16="http://schemas.microsoft.com/office/drawing/2014/main" id="{BA79EC57-D41A-B54C-8C5A-1D3FE225CC9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9846" y="1271872"/>
            <a:ext cx="2331483" cy="1689934"/>
          </a:xfrm>
          <a:prstGeom prst="rect">
            <a:avLst/>
          </a:prstGeom>
        </p:spPr>
      </p:pic>
    </p:spTree>
    <p:extLst>
      <p:ext uri="{BB962C8B-B14F-4D97-AF65-F5344CB8AC3E}">
        <p14:creationId xmlns:p14="http://schemas.microsoft.com/office/powerpoint/2010/main" val="4633289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D175976E-D00E-421E-9991-376472EF875F}"/>
              </a:ext>
            </a:extLst>
          </p:cNvPr>
          <p:cNvSpPr>
            <a:spLocks noGrp="1"/>
          </p:cNvSpPr>
          <p:nvPr>
            <p:ph type="sldNum" sz="quarter" idx="12"/>
          </p:nvPr>
        </p:nvSpPr>
        <p:spPr/>
        <p:txBody>
          <a:bodyPr/>
          <a:lstStyle/>
          <a:p>
            <a:pPr>
              <a:defRPr/>
            </a:pPr>
            <a:fld id="{2ABF3A6C-4066-1B4C-87C1-BAFBCBA678CB}" type="slidenum">
              <a:rPr lang="fr-FR" smtClean="0"/>
              <a:pPr>
                <a:defRPr/>
              </a:pPr>
              <a:t>26</a:t>
            </a:fld>
            <a:endParaRPr lang="fr-FR"/>
          </a:p>
        </p:txBody>
      </p:sp>
      <p:sp>
        <p:nvSpPr>
          <p:cNvPr id="2" name="Titre 1">
            <a:extLst>
              <a:ext uri="{FF2B5EF4-FFF2-40B4-BE49-F238E27FC236}">
                <a16:creationId xmlns:a16="http://schemas.microsoft.com/office/drawing/2014/main" id="{1EA1D44E-A68C-4B2D-80FB-C41F69CBCF8D}"/>
              </a:ext>
            </a:extLst>
          </p:cNvPr>
          <p:cNvSpPr>
            <a:spLocks noGrp="1"/>
          </p:cNvSpPr>
          <p:nvPr>
            <p:ph type="title"/>
          </p:nvPr>
        </p:nvSpPr>
        <p:spPr>
          <a:xfrm>
            <a:off x="1206500" y="846709"/>
            <a:ext cx="9540058" cy="777875"/>
          </a:xfrm>
        </p:spPr>
        <p:txBody>
          <a:bodyPr/>
          <a:lstStyle/>
          <a:p>
            <a:r>
              <a:rPr lang="fr-BE" dirty="0"/>
              <a:t>Signification de la dénomination des espaces</a:t>
            </a:r>
          </a:p>
        </p:txBody>
      </p:sp>
      <p:sp>
        <p:nvSpPr>
          <p:cNvPr id="7" name="Espace réservé du pied de page 3">
            <a:extLst>
              <a:ext uri="{FF2B5EF4-FFF2-40B4-BE49-F238E27FC236}">
                <a16:creationId xmlns:a16="http://schemas.microsoft.com/office/drawing/2014/main" id="{CB307923-2348-034E-84A5-C0DBF8467F5C}"/>
              </a:ext>
            </a:extLst>
          </p:cNvPr>
          <p:cNvSpPr>
            <a:spLocks noGrp="1"/>
          </p:cNvSpPr>
          <p:nvPr>
            <p:ph type="ftr" sz="quarter" idx="11"/>
          </p:nvPr>
        </p:nvSpPr>
        <p:spPr>
          <a:xfrm>
            <a:off x="243417" y="136524"/>
            <a:ext cx="2331483" cy="486835"/>
          </a:xfrm>
        </p:spPr>
        <p:txBody>
          <a:bodyPr/>
          <a:lstStyle/>
          <a:p>
            <a:pPr>
              <a:defRPr/>
            </a:pPr>
            <a:r>
              <a:rPr lang="fr-FR" dirty="0"/>
              <a:t>Le parc cinéraire forestier</a:t>
            </a:r>
          </a:p>
        </p:txBody>
      </p:sp>
      <p:sp>
        <p:nvSpPr>
          <p:cNvPr id="12" name="Rectangle 11">
            <a:extLst>
              <a:ext uri="{FF2B5EF4-FFF2-40B4-BE49-F238E27FC236}">
                <a16:creationId xmlns:a16="http://schemas.microsoft.com/office/drawing/2014/main" id="{F25D53EE-40AD-134A-88D2-7419677E2546}"/>
              </a:ext>
            </a:extLst>
          </p:cNvPr>
          <p:cNvSpPr/>
          <p:nvPr/>
        </p:nvSpPr>
        <p:spPr>
          <a:xfrm>
            <a:off x="1148033" y="2690336"/>
            <a:ext cx="5130287" cy="1200329"/>
          </a:xfrm>
          <a:prstGeom prst="rect">
            <a:avLst/>
          </a:prstGeom>
        </p:spPr>
        <p:txBody>
          <a:bodyPr wrap="square">
            <a:spAutoFit/>
          </a:bodyPr>
          <a:lstStyle/>
          <a:p>
            <a:r>
              <a:rPr lang="fr-BE" dirty="0">
                <a:solidFill>
                  <a:srgbClr val="87888A"/>
                </a:solidFill>
                <a:latin typeface="Arial" panose="020B0604020202020204" pitchFamily="34" charset="0"/>
                <a:cs typeface="Arial" panose="020B0604020202020204" pitchFamily="34" charset="0"/>
              </a:rPr>
              <a:t>Dans la mythologie grecque, les naïades sont des Nymphes (divinités mythologiques) des rivières, des fontaines, des ruisseaux, dont </a:t>
            </a:r>
            <a:br>
              <a:rPr lang="fr-BE" dirty="0">
                <a:solidFill>
                  <a:srgbClr val="87888A"/>
                </a:solidFill>
                <a:latin typeface="Arial" panose="020B0604020202020204" pitchFamily="34" charset="0"/>
                <a:cs typeface="Arial" panose="020B0604020202020204" pitchFamily="34" charset="0"/>
              </a:rPr>
            </a:br>
            <a:r>
              <a:rPr lang="fr-BE" dirty="0">
                <a:solidFill>
                  <a:srgbClr val="87888A"/>
                </a:solidFill>
                <a:latin typeface="Arial" panose="020B0604020202020204" pitchFamily="34" charset="0"/>
                <a:cs typeface="Arial" panose="020B0604020202020204" pitchFamily="34" charset="0"/>
              </a:rPr>
              <a:t>elles personnifient la grâce et la fécondité.</a:t>
            </a:r>
            <a:endParaRPr lang="fr-FR" dirty="0">
              <a:solidFill>
                <a:srgbClr val="87888A"/>
              </a:solidFill>
              <a:latin typeface="Arial" panose="020B0604020202020204" pitchFamily="34" charset="0"/>
              <a:cs typeface="Arial" panose="020B0604020202020204" pitchFamily="34" charset="0"/>
            </a:endParaRPr>
          </a:p>
        </p:txBody>
      </p:sp>
      <p:sp>
        <p:nvSpPr>
          <p:cNvPr id="13" name="Espace réservé du contenu 2">
            <a:extLst>
              <a:ext uri="{FF2B5EF4-FFF2-40B4-BE49-F238E27FC236}">
                <a16:creationId xmlns:a16="http://schemas.microsoft.com/office/drawing/2014/main" id="{1502D0CE-6DBC-5345-8990-68F2A56E4154}"/>
              </a:ext>
            </a:extLst>
          </p:cNvPr>
          <p:cNvSpPr txBox="1">
            <a:spLocks/>
          </p:cNvSpPr>
          <p:nvPr/>
        </p:nvSpPr>
        <p:spPr bwMode="auto">
          <a:xfrm>
            <a:off x="1230749" y="1971605"/>
            <a:ext cx="3890286" cy="777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C5682E"/>
              </a:buClr>
            </a:pPr>
            <a:r>
              <a:rPr lang="fr-BE" sz="2000" dirty="0">
                <a:solidFill>
                  <a:srgbClr val="916785"/>
                </a:solidFill>
              </a:rPr>
              <a:t>3. Dispersion sur plan d’eau </a:t>
            </a:r>
            <a:br>
              <a:rPr lang="fr-BE" sz="2000" dirty="0">
                <a:solidFill>
                  <a:srgbClr val="916785"/>
                </a:solidFill>
              </a:rPr>
            </a:br>
            <a:r>
              <a:rPr lang="fr-BE" sz="2000" dirty="0">
                <a:solidFill>
                  <a:srgbClr val="916785"/>
                </a:solidFill>
              </a:rPr>
              <a:t>« Espace des Naïades »</a:t>
            </a:r>
            <a:endParaRPr lang="fr-FR" sz="2000" dirty="0">
              <a:solidFill>
                <a:srgbClr val="916785"/>
              </a:solidFill>
            </a:endParaRPr>
          </a:p>
        </p:txBody>
      </p:sp>
      <p:sp>
        <p:nvSpPr>
          <p:cNvPr id="14" name="Rectangle 13">
            <a:extLst>
              <a:ext uri="{FF2B5EF4-FFF2-40B4-BE49-F238E27FC236}">
                <a16:creationId xmlns:a16="http://schemas.microsoft.com/office/drawing/2014/main" id="{B054A916-E796-C046-BF3A-7D63A6316A0A}"/>
              </a:ext>
            </a:extLst>
          </p:cNvPr>
          <p:cNvSpPr/>
          <p:nvPr/>
        </p:nvSpPr>
        <p:spPr>
          <a:xfrm>
            <a:off x="6556612" y="2690336"/>
            <a:ext cx="3352631" cy="923330"/>
          </a:xfrm>
          <a:prstGeom prst="rect">
            <a:avLst/>
          </a:prstGeom>
        </p:spPr>
        <p:txBody>
          <a:bodyPr wrap="square">
            <a:spAutoFit/>
          </a:bodyPr>
          <a:lstStyle/>
          <a:p>
            <a:r>
              <a:rPr lang="fr-BE" dirty="0">
                <a:solidFill>
                  <a:srgbClr val="87888A"/>
                </a:solidFill>
                <a:latin typeface="Arial" panose="020B0604020202020204" pitchFamily="34" charset="0"/>
                <a:cs typeface="Arial" panose="020B0604020202020204" pitchFamily="34" charset="0"/>
              </a:rPr>
              <a:t>Dans la mythologie grecque, Éole est le maître et le régisseur des vents.</a:t>
            </a:r>
            <a:endParaRPr lang="fr-FR" dirty="0">
              <a:solidFill>
                <a:srgbClr val="87888A"/>
              </a:solidFill>
              <a:latin typeface="Arial" panose="020B0604020202020204" pitchFamily="34" charset="0"/>
              <a:cs typeface="Arial" panose="020B0604020202020204" pitchFamily="34" charset="0"/>
            </a:endParaRPr>
          </a:p>
        </p:txBody>
      </p:sp>
      <p:sp>
        <p:nvSpPr>
          <p:cNvPr id="15" name="Espace réservé du contenu 2">
            <a:extLst>
              <a:ext uri="{FF2B5EF4-FFF2-40B4-BE49-F238E27FC236}">
                <a16:creationId xmlns:a16="http://schemas.microsoft.com/office/drawing/2014/main" id="{8A33C452-18BD-444F-AD9D-0E9F6F490389}"/>
              </a:ext>
            </a:extLst>
          </p:cNvPr>
          <p:cNvSpPr txBox="1">
            <a:spLocks/>
          </p:cNvSpPr>
          <p:nvPr/>
        </p:nvSpPr>
        <p:spPr bwMode="auto">
          <a:xfrm>
            <a:off x="6639328" y="1971605"/>
            <a:ext cx="3890286" cy="777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C5682E"/>
              </a:buClr>
            </a:pPr>
            <a:r>
              <a:rPr lang="fr-BE" sz="2000" dirty="0">
                <a:solidFill>
                  <a:srgbClr val="916785"/>
                </a:solidFill>
              </a:rPr>
              <a:t>5. Dispersion sur pelouse </a:t>
            </a:r>
            <a:br>
              <a:rPr lang="fr-BE" sz="2000" dirty="0">
                <a:solidFill>
                  <a:srgbClr val="916785"/>
                </a:solidFill>
              </a:rPr>
            </a:br>
            <a:r>
              <a:rPr lang="fr-BE" sz="2000" dirty="0">
                <a:solidFill>
                  <a:srgbClr val="916785"/>
                </a:solidFill>
              </a:rPr>
              <a:t>« Espace Éole »</a:t>
            </a:r>
            <a:endParaRPr lang="fr-FR" sz="2000" dirty="0">
              <a:solidFill>
                <a:srgbClr val="916785"/>
              </a:solidFill>
            </a:endParaRPr>
          </a:p>
        </p:txBody>
      </p:sp>
    </p:spTree>
    <p:extLst>
      <p:ext uri="{BB962C8B-B14F-4D97-AF65-F5344CB8AC3E}">
        <p14:creationId xmlns:p14="http://schemas.microsoft.com/office/powerpoint/2010/main" val="23514359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12">
            <a:extLst>
              <a:ext uri="{FF2B5EF4-FFF2-40B4-BE49-F238E27FC236}">
                <a16:creationId xmlns:a16="http://schemas.microsoft.com/office/drawing/2014/main" id="{DD3A1D7D-549C-544E-B1D1-F973DF4B093D}"/>
              </a:ext>
            </a:extLst>
          </p:cNvPr>
          <p:cNvSpPr/>
          <p:nvPr/>
        </p:nvSpPr>
        <p:spPr>
          <a:xfrm>
            <a:off x="6708799" y="-1"/>
            <a:ext cx="6756996" cy="4468126"/>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6"/>
              <a:gd name="connsiteY0" fmla="*/ 9428 h 2686944"/>
              <a:gd name="connsiteX1" fmla="*/ 6756996 w 6756996"/>
              <a:gd name="connsiteY1" fmla="*/ 0 h 2686944"/>
              <a:gd name="connsiteX2" fmla="*/ 6756996 w 6756996"/>
              <a:gd name="connsiteY2" fmla="*/ 2648932 h 2686944"/>
              <a:gd name="connsiteX3" fmla="*/ 2172427 w 6756996"/>
              <a:gd name="connsiteY3" fmla="*/ 2554664 h 2686944"/>
              <a:gd name="connsiteX4" fmla="*/ 0 w 6756996"/>
              <a:gd name="connsiteY4" fmla="*/ 9428 h 2686944"/>
              <a:gd name="connsiteX0" fmla="*/ 0 w 6756996"/>
              <a:gd name="connsiteY0" fmla="*/ 9428 h 2648932"/>
              <a:gd name="connsiteX1" fmla="*/ 6756996 w 6756996"/>
              <a:gd name="connsiteY1" fmla="*/ 0 h 2648932"/>
              <a:gd name="connsiteX2" fmla="*/ 6756996 w 6756996"/>
              <a:gd name="connsiteY2" fmla="*/ 2648932 h 2648932"/>
              <a:gd name="connsiteX3" fmla="*/ 2395063 w 6756996"/>
              <a:gd name="connsiteY3" fmla="*/ 2040845 h 2648932"/>
              <a:gd name="connsiteX4" fmla="*/ 0 w 6756996"/>
              <a:gd name="connsiteY4" fmla="*/ 9428 h 2648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6996" h="2648932">
                <a:moveTo>
                  <a:pt x="0" y="9428"/>
                </a:moveTo>
                <a:lnTo>
                  <a:pt x="6756996" y="0"/>
                </a:lnTo>
                <a:lnTo>
                  <a:pt x="6756996" y="2648932"/>
                </a:lnTo>
                <a:cubicBezTo>
                  <a:pt x="5118827" y="2287571"/>
                  <a:pt x="4136927" y="2439914"/>
                  <a:pt x="2395063" y="2040845"/>
                </a:cubicBezTo>
                <a:cubicBezTo>
                  <a:pt x="1216711" y="1714050"/>
                  <a:pt x="0" y="892405"/>
                  <a:pt x="0" y="9428"/>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5" name="Espace réservé du numéro de diapositive 4">
            <a:extLst>
              <a:ext uri="{FF2B5EF4-FFF2-40B4-BE49-F238E27FC236}">
                <a16:creationId xmlns:a16="http://schemas.microsoft.com/office/drawing/2014/main" id="{D175976E-D00E-421E-9991-376472EF875F}"/>
              </a:ext>
            </a:extLst>
          </p:cNvPr>
          <p:cNvSpPr>
            <a:spLocks noGrp="1"/>
          </p:cNvSpPr>
          <p:nvPr>
            <p:ph type="sldNum" sz="quarter" idx="12"/>
          </p:nvPr>
        </p:nvSpPr>
        <p:spPr/>
        <p:txBody>
          <a:bodyPr/>
          <a:lstStyle/>
          <a:p>
            <a:pPr>
              <a:defRPr/>
            </a:pPr>
            <a:fld id="{2ABF3A6C-4066-1B4C-87C1-BAFBCBA678CB}" type="slidenum">
              <a:rPr lang="fr-FR" smtClean="0"/>
              <a:pPr>
                <a:defRPr/>
              </a:pPr>
              <a:t>27</a:t>
            </a:fld>
            <a:endParaRPr lang="fr-FR"/>
          </a:p>
        </p:txBody>
      </p:sp>
      <p:sp>
        <p:nvSpPr>
          <p:cNvPr id="2" name="Titre 1">
            <a:extLst>
              <a:ext uri="{FF2B5EF4-FFF2-40B4-BE49-F238E27FC236}">
                <a16:creationId xmlns:a16="http://schemas.microsoft.com/office/drawing/2014/main" id="{1EA1D44E-A68C-4B2D-80FB-C41F69CBCF8D}"/>
              </a:ext>
            </a:extLst>
          </p:cNvPr>
          <p:cNvSpPr>
            <a:spLocks noGrp="1"/>
          </p:cNvSpPr>
          <p:nvPr>
            <p:ph type="title"/>
          </p:nvPr>
        </p:nvSpPr>
        <p:spPr>
          <a:xfrm>
            <a:off x="1206500" y="846709"/>
            <a:ext cx="9540058" cy="777875"/>
          </a:xfrm>
        </p:spPr>
        <p:txBody>
          <a:bodyPr/>
          <a:lstStyle/>
          <a:p>
            <a:r>
              <a:rPr lang="fr-BE" dirty="0"/>
              <a:t>Signalétique</a:t>
            </a:r>
          </a:p>
        </p:txBody>
      </p:sp>
      <p:sp>
        <p:nvSpPr>
          <p:cNvPr id="7" name="Espace réservé du pied de page 3">
            <a:extLst>
              <a:ext uri="{FF2B5EF4-FFF2-40B4-BE49-F238E27FC236}">
                <a16:creationId xmlns:a16="http://schemas.microsoft.com/office/drawing/2014/main" id="{CB307923-2348-034E-84A5-C0DBF8467F5C}"/>
              </a:ext>
            </a:extLst>
          </p:cNvPr>
          <p:cNvSpPr>
            <a:spLocks noGrp="1"/>
          </p:cNvSpPr>
          <p:nvPr>
            <p:ph type="ftr" sz="quarter" idx="11"/>
          </p:nvPr>
        </p:nvSpPr>
        <p:spPr>
          <a:xfrm>
            <a:off x="243417" y="136524"/>
            <a:ext cx="2331483" cy="486835"/>
          </a:xfrm>
        </p:spPr>
        <p:txBody>
          <a:bodyPr/>
          <a:lstStyle/>
          <a:p>
            <a:pPr>
              <a:defRPr/>
            </a:pPr>
            <a:r>
              <a:rPr lang="fr-FR" dirty="0"/>
              <a:t>Le parc cinéraire forestier</a:t>
            </a:r>
          </a:p>
        </p:txBody>
      </p:sp>
      <p:sp>
        <p:nvSpPr>
          <p:cNvPr id="6" name="Rectangle 5">
            <a:extLst>
              <a:ext uri="{FF2B5EF4-FFF2-40B4-BE49-F238E27FC236}">
                <a16:creationId xmlns:a16="http://schemas.microsoft.com/office/drawing/2014/main" id="{6A867401-6C93-0A45-8581-36A5992F6085}"/>
              </a:ext>
            </a:extLst>
          </p:cNvPr>
          <p:cNvSpPr/>
          <p:nvPr/>
        </p:nvSpPr>
        <p:spPr>
          <a:xfrm>
            <a:off x="1123784" y="1730636"/>
            <a:ext cx="6779813" cy="4278094"/>
          </a:xfrm>
          <a:prstGeom prst="rect">
            <a:avLst/>
          </a:prstGeom>
        </p:spPr>
        <p:txBody>
          <a:bodyPr wrap="square">
            <a:spAutoFit/>
          </a:bodyPr>
          <a:lstStyle/>
          <a:p>
            <a:r>
              <a:rPr lang="fr-BE" sz="1600" b="1" dirty="0">
                <a:solidFill>
                  <a:srgbClr val="3C8091"/>
                </a:solidFill>
                <a:latin typeface="Arial" panose="020B0604020202020204" pitchFamily="34" charset="0"/>
                <a:cs typeface="Arial" panose="020B0604020202020204" pitchFamily="34" charset="0"/>
              </a:rPr>
              <a:t>Les 2 salles de cérémonie et les 2 salons de réception </a:t>
            </a:r>
            <a:br>
              <a:rPr lang="fr-BE" sz="1600" b="1" dirty="0">
                <a:latin typeface="Arial" panose="020B0604020202020204" pitchFamily="34" charset="0"/>
                <a:cs typeface="Arial" panose="020B0604020202020204" pitchFamily="34" charset="0"/>
              </a:rPr>
            </a:br>
            <a:r>
              <a:rPr lang="fr-BE" sz="1600" dirty="0">
                <a:solidFill>
                  <a:srgbClr val="3C8091"/>
                </a:solidFill>
                <a:latin typeface="Arial" panose="020B0604020202020204" pitchFamily="34" charset="0"/>
                <a:cs typeface="Arial" panose="020B0604020202020204" pitchFamily="34" charset="0"/>
              </a:rPr>
              <a:t>disposent de noms métaphoriques :</a:t>
            </a:r>
            <a:br>
              <a:rPr lang="fr-BE" sz="1600" dirty="0">
                <a:latin typeface="Arial" panose="020B0604020202020204" pitchFamily="34" charset="0"/>
                <a:cs typeface="Arial" panose="020B0604020202020204" pitchFamily="34" charset="0"/>
              </a:rPr>
            </a:br>
            <a:endParaRPr lang="fr-BE" sz="1600" dirty="0">
              <a:latin typeface="Arial" panose="020B0604020202020204" pitchFamily="34" charset="0"/>
              <a:cs typeface="Arial" panose="020B0604020202020204" pitchFamily="34" charset="0"/>
            </a:endParaRPr>
          </a:p>
          <a:p>
            <a:r>
              <a:rPr lang="fr-BE" sz="1600" b="1" dirty="0">
                <a:solidFill>
                  <a:srgbClr val="C5682E"/>
                </a:solidFill>
                <a:latin typeface="Arial" panose="020B0604020202020204" pitchFamily="34" charset="0"/>
                <a:cs typeface="Arial" panose="020B0604020202020204" pitchFamily="34" charset="0"/>
              </a:rPr>
              <a:t>LES CONSTELLATIONS : SYMBOLE DE L’ÉTERNITÉ </a:t>
            </a:r>
            <a:br>
              <a:rPr lang="fr-BE" sz="1600" dirty="0">
                <a:latin typeface="Arial" panose="020B0604020202020204" pitchFamily="34" charset="0"/>
                <a:cs typeface="Arial" panose="020B0604020202020204" pitchFamily="34" charset="0"/>
              </a:rPr>
            </a:br>
            <a:r>
              <a:rPr lang="fr-BE" sz="1600" dirty="0">
                <a:solidFill>
                  <a:srgbClr val="87888A"/>
                </a:solidFill>
                <a:latin typeface="Arial" panose="020B0604020202020204" pitchFamily="34" charset="0"/>
                <a:cs typeface="Arial" panose="020B0604020202020204" pitchFamily="34" charset="0"/>
              </a:rPr>
              <a:t>Fascinée par l’immensité d’un ciel étoilé, l’Humanité a depuis toujours vu dans ces corps célestes une multitude de symboles permettant aux Hommes d’interpréter ou d’expliquer l’inexplicable et l’inaccessible.</a:t>
            </a:r>
            <a:br>
              <a:rPr lang="fr-BE" sz="1600" dirty="0">
                <a:solidFill>
                  <a:srgbClr val="87888A"/>
                </a:solidFill>
                <a:latin typeface="Arial" panose="020B0604020202020204" pitchFamily="34" charset="0"/>
                <a:cs typeface="Arial" panose="020B0604020202020204" pitchFamily="34" charset="0"/>
              </a:rPr>
            </a:br>
            <a:r>
              <a:rPr lang="fr-BE" sz="1600" dirty="0">
                <a:solidFill>
                  <a:srgbClr val="87888A"/>
                </a:solidFill>
                <a:latin typeface="Arial" panose="020B0604020202020204" pitchFamily="34" charset="0"/>
                <a:cs typeface="Arial" panose="020B0604020202020204" pitchFamily="34" charset="0"/>
              </a:rPr>
              <a:t>Au gré des âges, des régions, des civilisations et des cultures, ces symboles ont évolué. Tantôt vitalité, beauté ou destinée, l’étoile représente avant tout un repère dans le ciel auquel se réfère tout voyageur, marin ou explorateur.</a:t>
            </a:r>
            <a:br>
              <a:rPr lang="fr-BE" sz="1600" dirty="0">
                <a:solidFill>
                  <a:srgbClr val="87888A"/>
                </a:solidFill>
                <a:latin typeface="Arial" panose="020B0604020202020204" pitchFamily="34" charset="0"/>
                <a:cs typeface="Arial" panose="020B0604020202020204" pitchFamily="34" charset="0"/>
              </a:rPr>
            </a:br>
            <a:br>
              <a:rPr lang="fr-BE" sz="1600" dirty="0">
                <a:solidFill>
                  <a:srgbClr val="87888A"/>
                </a:solidFill>
                <a:latin typeface="Arial" panose="020B0604020202020204" pitchFamily="34" charset="0"/>
                <a:cs typeface="Arial" panose="020B0604020202020204" pitchFamily="34" charset="0"/>
              </a:rPr>
            </a:br>
            <a:r>
              <a:rPr lang="fr-BE" sz="1600" dirty="0">
                <a:solidFill>
                  <a:srgbClr val="87888A"/>
                </a:solidFill>
                <a:latin typeface="Arial" panose="020B0604020202020204" pitchFamily="34" charset="0"/>
                <a:cs typeface="Arial" panose="020B0604020202020204" pitchFamily="34" charset="0"/>
              </a:rPr>
              <a:t>Quoi de plus logique, dès lors, que de faire référence aux constellations pour désigner nos salles de cérémonie et de réception. Ces groupes d’étoiles ne sont-ils pas susceptibles de guider le défunt pour la suite de son voyage ? Et quoi de plus rassurant, pour celles et ceux qui restent, que de voir briller dans le ciel le souvenir de l’Être aimé.</a:t>
            </a:r>
          </a:p>
        </p:txBody>
      </p:sp>
      <p:pic>
        <p:nvPicPr>
          <p:cNvPr id="11" name="Image 10" descr="Une image contenant texte, signe, arts de la table, assiette&#10;&#10;Description générée automatiquement">
            <a:extLst>
              <a:ext uri="{FF2B5EF4-FFF2-40B4-BE49-F238E27FC236}">
                <a16:creationId xmlns:a16="http://schemas.microsoft.com/office/drawing/2014/main" id="{C4D7ACD5-803F-7D4A-AFA0-E850BEFAC9AB}"/>
              </a:ext>
            </a:extLst>
          </p:cNvPr>
          <p:cNvPicPr>
            <a:picLocks noChangeAspect="1"/>
          </p:cNvPicPr>
          <p:nvPr/>
        </p:nvPicPr>
        <p:blipFill>
          <a:blip r:embed="rId3"/>
          <a:stretch>
            <a:fillRect/>
          </a:stretch>
        </p:blipFill>
        <p:spPr>
          <a:xfrm>
            <a:off x="8021600" y="1847934"/>
            <a:ext cx="3862550" cy="3530379"/>
          </a:xfrm>
          <a:prstGeom prst="rect">
            <a:avLst/>
          </a:prstGeom>
        </p:spPr>
      </p:pic>
    </p:spTree>
    <p:extLst>
      <p:ext uri="{BB962C8B-B14F-4D97-AF65-F5344CB8AC3E}">
        <p14:creationId xmlns:p14="http://schemas.microsoft.com/office/powerpoint/2010/main" val="1129494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descr="Une image contenant extérieur, soleil, crépuscule&#10;&#10;Description générée automatiquement">
            <a:extLst>
              <a:ext uri="{FF2B5EF4-FFF2-40B4-BE49-F238E27FC236}">
                <a16:creationId xmlns:a16="http://schemas.microsoft.com/office/drawing/2014/main" id="{044DFFBE-A4AD-2E46-B5A7-5929EEAFCE90}"/>
              </a:ext>
            </a:extLst>
          </p:cNvPr>
          <p:cNvPicPr>
            <a:picLocks noChangeAspect="1"/>
          </p:cNvPicPr>
          <p:nvPr/>
        </p:nvPicPr>
        <p:blipFill>
          <a:blip r:embed="rId2"/>
          <a:stretch>
            <a:fillRect/>
          </a:stretch>
        </p:blipFill>
        <p:spPr>
          <a:xfrm>
            <a:off x="0" y="0"/>
            <a:ext cx="6940550" cy="6858000"/>
          </a:xfrm>
          <a:prstGeom prst="rect">
            <a:avLst/>
          </a:prstGeom>
        </p:spPr>
      </p:pic>
      <p:sp>
        <p:nvSpPr>
          <p:cNvPr id="11" name="Rectangle 10">
            <a:extLst>
              <a:ext uri="{FF2B5EF4-FFF2-40B4-BE49-F238E27FC236}">
                <a16:creationId xmlns:a16="http://schemas.microsoft.com/office/drawing/2014/main" id="{46F0D016-854C-D140-88D4-86A6159D2AF4}"/>
              </a:ext>
            </a:extLst>
          </p:cNvPr>
          <p:cNvSpPr/>
          <p:nvPr/>
        </p:nvSpPr>
        <p:spPr>
          <a:xfrm>
            <a:off x="3657600" y="0"/>
            <a:ext cx="85344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5" name="Graphique 14">
            <a:extLst>
              <a:ext uri="{FF2B5EF4-FFF2-40B4-BE49-F238E27FC236}">
                <a16:creationId xmlns:a16="http://schemas.microsoft.com/office/drawing/2014/main" id="{568685D2-0056-2F45-B93D-52278DE66C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0"/>
            <a:ext cx="4927600" cy="6858000"/>
          </a:xfrm>
          <a:prstGeom prst="rect">
            <a:avLst/>
          </a:prstGeom>
        </p:spPr>
      </p:pic>
      <p:sp>
        <p:nvSpPr>
          <p:cNvPr id="2" name="Titre 1">
            <a:extLst>
              <a:ext uri="{FF2B5EF4-FFF2-40B4-BE49-F238E27FC236}">
                <a16:creationId xmlns:a16="http://schemas.microsoft.com/office/drawing/2014/main" id="{3E099B26-8A6B-4147-A853-0927F61A6F4E}"/>
              </a:ext>
            </a:extLst>
          </p:cNvPr>
          <p:cNvSpPr>
            <a:spLocks noGrp="1"/>
          </p:cNvSpPr>
          <p:nvPr>
            <p:ph type="title"/>
          </p:nvPr>
        </p:nvSpPr>
        <p:spPr/>
        <p:txBody>
          <a:bodyPr/>
          <a:lstStyle/>
          <a:p>
            <a:r>
              <a:rPr lang="fr-FR" dirty="0"/>
              <a:t>La crémation en Belgique</a:t>
            </a:r>
            <a:endParaRPr lang="fr-FR" dirty="0">
              <a:solidFill>
                <a:srgbClr val="87888A"/>
              </a:solidFill>
            </a:endParaRPr>
          </a:p>
        </p:txBody>
      </p:sp>
      <p:sp>
        <p:nvSpPr>
          <p:cNvPr id="5" name="Espace réservé du texte 4">
            <a:extLst>
              <a:ext uri="{FF2B5EF4-FFF2-40B4-BE49-F238E27FC236}">
                <a16:creationId xmlns:a16="http://schemas.microsoft.com/office/drawing/2014/main" id="{838C482B-2F8E-574C-B630-8E788F9A86BC}"/>
              </a:ext>
            </a:extLst>
          </p:cNvPr>
          <p:cNvSpPr>
            <a:spLocks noGrp="1"/>
          </p:cNvSpPr>
          <p:nvPr>
            <p:ph type="body" sz="quarter" idx="18"/>
          </p:nvPr>
        </p:nvSpPr>
        <p:spPr/>
        <p:txBody>
          <a:bodyPr/>
          <a:lstStyle/>
          <a:p>
            <a:r>
              <a:rPr lang="fr-FR" dirty="0"/>
              <a:t>7</a:t>
            </a:r>
          </a:p>
        </p:txBody>
      </p:sp>
      <p:sp>
        <p:nvSpPr>
          <p:cNvPr id="7" name="Rectangle 12">
            <a:extLst>
              <a:ext uri="{FF2B5EF4-FFF2-40B4-BE49-F238E27FC236}">
                <a16:creationId xmlns:a16="http://schemas.microsoft.com/office/drawing/2014/main" id="{FA77C376-C906-C342-B368-0A48D7DBD6C1}"/>
              </a:ext>
            </a:extLst>
          </p:cNvPr>
          <p:cNvSpPr/>
          <p:nvPr/>
        </p:nvSpPr>
        <p:spPr>
          <a:xfrm rot="10800000">
            <a:off x="3646715" y="4873763"/>
            <a:ext cx="6876266" cy="2004876"/>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6266" h="2004876">
                <a:moveTo>
                  <a:pt x="0" y="0"/>
                </a:moveTo>
                <a:lnTo>
                  <a:pt x="6876266" y="23854"/>
                </a:lnTo>
                <a:lnTo>
                  <a:pt x="6876266" y="2004876"/>
                </a:lnTo>
                <a:cubicBezTo>
                  <a:pt x="5699272" y="1047168"/>
                  <a:pt x="4073318" y="2015479"/>
                  <a:pt x="2331454" y="1616410"/>
                </a:cubicBezTo>
                <a:cubicBezTo>
                  <a:pt x="1153102" y="1289615"/>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8" name="Rectangle 12">
            <a:extLst>
              <a:ext uri="{FF2B5EF4-FFF2-40B4-BE49-F238E27FC236}">
                <a16:creationId xmlns:a16="http://schemas.microsoft.com/office/drawing/2014/main" id="{D962CE75-9C1A-3A4B-9935-B15D80181C09}"/>
              </a:ext>
            </a:extLst>
          </p:cNvPr>
          <p:cNvSpPr/>
          <p:nvPr/>
        </p:nvSpPr>
        <p:spPr>
          <a:xfrm rot="10800000" flipH="1">
            <a:off x="5292635" y="4615616"/>
            <a:ext cx="6955779" cy="2255072"/>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 name="connsiteX0" fmla="*/ 0 w 6876266"/>
              <a:gd name="connsiteY0" fmla="*/ 0 h 2004876"/>
              <a:gd name="connsiteX1" fmla="*/ 6876266 w 6876266"/>
              <a:gd name="connsiteY1" fmla="*/ 23854 h 2004876"/>
              <a:gd name="connsiteX2" fmla="*/ 6403734 w 6876266"/>
              <a:gd name="connsiteY2" fmla="*/ 843599 h 2004876"/>
              <a:gd name="connsiteX3" fmla="*/ 6876266 w 6876266"/>
              <a:gd name="connsiteY3" fmla="*/ 2004876 h 2004876"/>
              <a:gd name="connsiteX4" fmla="*/ 2331454 w 6876266"/>
              <a:gd name="connsiteY4" fmla="*/ 1616410 h 2004876"/>
              <a:gd name="connsiteX5" fmla="*/ 0 w 6876266"/>
              <a:gd name="connsiteY5" fmla="*/ 0 h 2004876"/>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331454 w 6876266"/>
              <a:gd name="connsiteY5" fmla="*/ 1616410 h 2645641"/>
              <a:gd name="connsiteX6" fmla="*/ 0 w 6876266"/>
              <a:gd name="connsiteY6" fmla="*/ 0 h 2645641"/>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729019 w 6876266"/>
              <a:gd name="connsiteY5" fmla="*/ 988257 h 2645641"/>
              <a:gd name="connsiteX6" fmla="*/ 0 w 6876266"/>
              <a:gd name="connsiteY6" fmla="*/ 0 h 2645641"/>
              <a:gd name="connsiteX0" fmla="*/ 0 w 6904697"/>
              <a:gd name="connsiteY0" fmla="*/ 0 h 2645641"/>
              <a:gd name="connsiteX1" fmla="*/ 6876266 w 6904697"/>
              <a:gd name="connsiteY1" fmla="*/ 23854 h 2645641"/>
              <a:gd name="connsiteX2" fmla="*/ 6904667 w 6904697"/>
              <a:gd name="connsiteY2" fmla="*/ 883356 h 2645641"/>
              <a:gd name="connsiteX3" fmla="*/ 6876266 w 6904697"/>
              <a:gd name="connsiteY3" fmla="*/ 2004876 h 2645641"/>
              <a:gd name="connsiteX4" fmla="*/ 4559031 w 6904697"/>
              <a:gd name="connsiteY4" fmla="*/ 2640594 h 2645641"/>
              <a:gd name="connsiteX5" fmla="*/ 2729019 w 6904697"/>
              <a:gd name="connsiteY5" fmla="*/ 988257 h 2645641"/>
              <a:gd name="connsiteX6" fmla="*/ 0 w 6904697"/>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876266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939877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7647"/>
              <a:gd name="connsiteX1" fmla="*/ 6955779 w 6955779"/>
              <a:gd name="connsiteY1" fmla="*/ 0 h 2647647"/>
              <a:gd name="connsiteX2" fmla="*/ 6904667 w 6955779"/>
              <a:gd name="connsiteY2" fmla="*/ 883356 h 2647647"/>
              <a:gd name="connsiteX3" fmla="*/ 6939877 w 6955779"/>
              <a:gd name="connsiteY3" fmla="*/ 2004876 h 2647647"/>
              <a:gd name="connsiteX4" fmla="*/ 4559031 w 6955779"/>
              <a:gd name="connsiteY4" fmla="*/ 2640594 h 2647647"/>
              <a:gd name="connsiteX5" fmla="*/ 2729019 w 6955779"/>
              <a:gd name="connsiteY5" fmla="*/ 988257 h 2647647"/>
              <a:gd name="connsiteX6" fmla="*/ 0 w 6955779"/>
              <a:gd name="connsiteY6" fmla="*/ 0 h 2647647"/>
              <a:gd name="connsiteX0" fmla="*/ 0 w 6955779"/>
              <a:gd name="connsiteY0" fmla="*/ 0 h 2284257"/>
              <a:gd name="connsiteX1" fmla="*/ 6955779 w 6955779"/>
              <a:gd name="connsiteY1" fmla="*/ 0 h 2284257"/>
              <a:gd name="connsiteX2" fmla="*/ 6904667 w 6955779"/>
              <a:gd name="connsiteY2" fmla="*/ 883356 h 2284257"/>
              <a:gd name="connsiteX3" fmla="*/ 6939877 w 6955779"/>
              <a:gd name="connsiteY3" fmla="*/ 2004876 h 2284257"/>
              <a:gd name="connsiteX4" fmla="*/ 4630593 w 6955779"/>
              <a:gd name="connsiteY4" fmla="*/ 2250980 h 2284257"/>
              <a:gd name="connsiteX5" fmla="*/ 2729019 w 6955779"/>
              <a:gd name="connsiteY5" fmla="*/ 988257 h 2284257"/>
              <a:gd name="connsiteX6" fmla="*/ 0 w 6955779"/>
              <a:gd name="connsiteY6" fmla="*/ 0 h 2284257"/>
              <a:gd name="connsiteX0" fmla="*/ 0 w 6955779"/>
              <a:gd name="connsiteY0" fmla="*/ 0 h 2255072"/>
              <a:gd name="connsiteX1" fmla="*/ 6955779 w 6955779"/>
              <a:gd name="connsiteY1" fmla="*/ 0 h 2255072"/>
              <a:gd name="connsiteX2" fmla="*/ 6904667 w 6955779"/>
              <a:gd name="connsiteY2" fmla="*/ 883356 h 2255072"/>
              <a:gd name="connsiteX3" fmla="*/ 6939877 w 6955779"/>
              <a:gd name="connsiteY3" fmla="*/ 1289259 h 2255072"/>
              <a:gd name="connsiteX4" fmla="*/ 4630593 w 6955779"/>
              <a:gd name="connsiteY4" fmla="*/ 2250980 h 2255072"/>
              <a:gd name="connsiteX5" fmla="*/ 2729019 w 6955779"/>
              <a:gd name="connsiteY5" fmla="*/ 988257 h 2255072"/>
              <a:gd name="connsiteX6" fmla="*/ 0 w 6955779"/>
              <a:gd name="connsiteY6" fmla="*/ 0 h 225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5779" h="2255072">
                <a:moveTo>
                  <a:pt x="0" y="0"/>
                </a:moveTo>
                <a:lnTo>
                  <a:pt x="6955779" y="0"/>
                </a:lnTo>
                <a:cubicBezTo>
                  <a:pt x="6954644" y="646960"/>
                  <a:pt x="6905802" y="236396"/>
                  <a:pt x="6904667" y="883356"/>
                </a:cubicBezTo>
                <a:lnTo>
                  <a:pt x="6939877" y="1289259"/>
                </a:lnTo>
                <a:cubicBezTo>
                  <a:pt x="6780851" y="1595384"/>
                  <a:pt x="5388062" y="2315724"/>
                  <a:pt x="4630593" y="2250980"/>
                </a:cubicBezTo>
                <a:cubicBezTo>
                  <a:pt x="3873124" y="2186236"/>
                  <a:pt x="3589574" y="1252102"/>
                  <a:pt x="2729019" y="988257"/>
                </a:cubicBezTo>
                <a:cubicBezTo>
                  <a:pt x="1550667" y="661462"/>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40386980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29</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4826962"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Évolution de la crémation en Belgique</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10" name="Image 9">
            <a:extLst>
              <a:ext uri="{FF2B5EF4-FFF2-40B4-BE49-F238E27FC236}">
                <a16:creationId xmlns:a16="http://schemas.microsoft.com/office/drawing/2014/main" id="{F8031074-20E3-8448-9482-4002A75A712D}"/>
              </a:ext>
            </a:extLst>
          </p:cNvPr>
          <p:cNvPicPr>
            <a:picLocks noChangeAspect="1"/>
          </p:cNvPicPr>
          <p:nvPr/>
        </p:nvPicPr>
        <p:blipFill>
          <a:blip r:embed="rId2"/>
          <a:stretch>
            <a:fillRect/>
          </a:stretch>
        </p:blipFill>
        <p:spPr>
          <a:xfrm>
            <a:off x="1112363" y="2011588"/>
            <a:ext cx="9144000" cy="4254500"/>
          </a:xfrm>
          <a:prstGeom prst="rect">
            <a:avLst/>
          </a:prstGeom>
        </p:spPr>
      </p:pic>
    </p:spTree>
    <p:extLst>
      <p:ext uri="{BB962C8B-B14F-4D97-AF65-F5344CB8AC3E}">
        <p14:creationId xmlns:p14="http://schemas.microsoft.com/office/powerpoint/2010/main" val="33699780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79124A07-8F58-4FC0-AA11-08A1D4A4B5DB}"/>
              </a:ext>
            </a:extLst>
          </p:cNvPr>
          <p:cNvSpPr>
            <a:spLocks noGrp="1"/>
          </p:cNvSpPr>
          <p:nvPr>
            <p:ph idx="1"/>
          </p:nvPr>
        </p:nvSpPr>
        <p:spPr>
          <a:xfrm>
            <a:off x="1206500" y="1263240"/>
            <a:ext cx="10210917" cy="4688298"/>
          </a:xfrm>
        </p:spPr>
        <p:txBody>
          <a:bodyPr/>
          <a:lstStyle/>
          <a:p>
            <a:pPr>
              <a:buClr>
                <a:srgbClr val="C5682E"/>
              </a:buClr>
              <a:buFont typeface="Arial" panose="020B0604020202020204" pitchFamily="34" charset="0"/>
              <a:buChar char="•"/>
            </a:pPr>
            <a:r>
              <a:rPr lang="fr-FR" dirty="0"/>
              <a:t>1975	</a:t>
            </a:r>
            <a:r>
              <a:rPr lang="fr-FR" b="0" dirty="0">
                <a:solidFill>
                  <a:srgbClr val="87888A"/>
                </a:solidFill>
              </a:rPr>
              <a:t>Création de la Régie funéraire de Liège</a:t>
            </a:r>
          </a:p>
          <a:p>
            <a:pPr>
              <a:buClr>
                <a:srgbClr val="C5682E"/>
              </a:buClr>
              <a:buFont typeface="Arial" panose="020B0604020202020204" pitchFamily="34" charset="0"/>
              <a:buChar char="•"/>
            </a:pPr>
            <a:r>
              <a:rPr lang="fr-FR" dirty="0"/>
              <a:t>1978	</a:t>
            </a:r>
            <a:r>
              <a:rPr lang="fr-FR" b="0" dirty="0">
                <a:solidFill>
                  <a:srgbClr val="87888A"/>
                </a:solidFill>
              </a:rPr>
              <a:t>Ouverture du Centre Cinéraire de Liège</a:t>
            </a:r>
          </a:p>
          <a:p>
            <a:pPr>
              <a:buClr>
                <a:srgbClr val="C5682E"/>
              </a:buClr>
              <a:buFont typeface="Arial" panose="020B0604020202020204" pitchFamily="34" charset="0"/>
              <a:buChar char="•"/>
            </a:pPr>
            <a:r>
              <a:rPr lang="fr-FR" dirty="0"/>
              <a:t>1991	</a:t>
            </a:r>
            <a:r>
              <a:rPr lang="fr-FR" b="0" dirty="0">
                <a:solidFill>
                  <a:srgbClr val="87888A"/>
                </a:solidFill>
              </a:rPr>
              <a:t>Constitution de l’intercommunale du Centre  </a:t>
            </a:r>
            <a:r>
              <a:rPr lang="fr-FR" dirty="0">
                <a:solidFill>
                  <a:srgbClr val="87888A"/>
                </a:solidFill>
              </a:rPr>
              <a:t>					</a:t>
            </a:r>
            <a:r>
              <a:rPr lang="fr-FR" dirty="0"/>
              <a:t>				</a:t>
            </a:r>
            <a:r>
              <a:rPr lang="fr-FR" b="0" dirty="0">
                <a:solidFill>
                  <a:srgbClr val="87888A"/>
                </a:solidFill>
              </a:rPr>
              <a:t>Funéraire de Liège et environs (Liège - Herstal)</a:t>
            </a:r>
          </a:p>
          <a:p>
            <a:pPr>
              <a:buClr>
                <a:srgbClr val="C5682E"/>
              </a:buClr>
              <a:buFont typeface="Arial" panose="020B0604020202020204" pitchFamily="34" charset="0"/>
              <a:buChar char="•"/>
            </a:pPr>
            <a:r>
              <a:rPr lang="fr-FR" dirty="0"/>
              <a:t>2002	</a:t>
            </a:r>
            <a:r>
              <a:rPr lang="fr-FR" b="0" dirty="0">
                <a:solidFill>
                  <a:srgbClr val="87888A"/>
                </a:solidFill>
              </a:rPr>
              <a:t>Etude sur la possibilité d’implanter un Centre Cinéraire</a:t>
            </a:r>
            <a:br>
              <a:rPr lang="fr-FR" b="0" dirty="0">
                <a:solidFill>
                  <a:srgbClr val="87888A"/>
                </a:solidFill>
              </a:rPr>
            </a:br>
            <a:r>
              <a:rPr lang="fr-FR" b="0" dirty="0">
                <a:solidFill>
                  <a:srgbClr val="87888A"/>
                </a:solidFill>
              </a:rPr>
              <a:t>			à Welkenraedt</a:t>
            </a:r>
          </a:p>
          <a:p>
            <a:pPr>
              <a:buClr>
                <a:srgbClr val="C5682E"/>
              </a:buClr>
              <a:buFont typeface="Arial" panose="020B0604020202020204" pitchFamily="34" charset="0"/>
              <a:buChar char="•"/>
            </a:pPr>
            <a:r>
              <a:rPr lang="fr-FR" dirty="0"/>
              <a:t>2003	</a:t>
            </a:r>
            <a:r>
              <a:rPr lang="fr-FR" b="0" dirty="0">
                <a:solidFill>
                  <a:srgbClr val="87888A"/>
                </a:solidFill>
              </a:rPr>
              <a:t>La commune de Welkenraedt rejoint l’intercommunale</a:t>
            </a:r>
          </a:p>
          <a:p>
            <a:pPr>
              <a:buClr>
                <a:srgbClr val="C5682E"/>
              </a:buClr>
              <a:buFont typeface="Arial" panose="020B0604020202020204" pitchFamily="34" charset="0"/>
              <a:buChar char="•"/>
            </a:pPr>
            <a:r>
              <a:rPr lang="fr-FR" dirty="0"/>
              <a:t>2009	</a:t>
            </a:r>
            <a:r>
              <a:rPr lang="fr-FR" b="0" dirty="0">
                <a:solidFill>
                  <a:srgbClr val="87888A"/>
                </a:solidFill>
              </a:rPr>
              <a:t>Adhésion de 53 communes et de la Province de Liège</a:t>
            </a:r>
          </a:p>
        </p:txBody>
      </p:sp>
      <p:sp>
        <p:nvSpPr>
          <p:cNvPr id="4" name="Espace réservé du pied de page 3">
            <a:extLst>
              <a:ext uri="{FF2B5EF4-FFF2-40B4-BE49-F238E27FC236}">
                <a16:creationId xmlns:a16="http://schemas.microsoft.com/office/drawing/2014/main" id="{6AF06C1A-CF37-4D3A-AAE2-326EAA6E7F8C}"/>
              </a:ext>
            </a:extLst>
          </p:cNvPr>
          <p:cNvSpPr>
            <a:spLocks noGrp="1"/>
          </p:cNvSpPr>
          <p:nvPr>
            <p:ph type="ftr" sz="quarter" idx="11"/>
          </p:nvPr>
        </p:nvSpPr>
        <p:spPr>
          <a:xfrm>
            <a:off x="243417" y="136524"/>
            <a:ext cx="2331483" cy="486835"/>
          </a:xfrm>
        </p:spPr>
        <p:txBody>
          <a:bodyPr/>
          <a:lstStyle/>
          <a:p>
            <a:pPr>
              <a:defRPr/>
            </a:pPr>
            <a:r>
              <a:rPr lang="fr-FR" dirty="0"/>
              <a:t>De la Régie funéraire à l’Intercommunale </a:t>
            </a:r>
            <a:r>
              <a:rPr lang="fr-FR" dirty="0" err="1"/>
              <a:t>Neomansio</a:t>
            </a:r>
            <a:endParaRPr lang="fr-FR" dirty="0"/>
          </a:p>
        </p:txBody>
      </p:sp>
      <p:sp>
        <p:nvSpPr>
          <p:cNvPr id="5" name="Espace réservé du numéro de diapositive 4">
            <a:extLst>
              <a:ext uri="{FF2B5EF4-FFF2-40B4-BE49-F238E27FC236}">
                <a16:creationId xmlns:a16="http://schemas.microsoft.com/office/drawing/2014/main" id="{FDD2F0FC-829D-4F4F-AE17-9AE78F7E523A}"/>
              </a:ext>
            </a:extLst>
          </p:cNvPr>
          <p:cNvSpPr>
            <a:spLocks noGrp="1"/>
          </p:cNvSpPr>
          <p:nvPr>
            <p:ph type="sldNum" sz="quarter" idx="12"/>
          </p:nvPr>
        </p:nvSpPr>
        <p:spPr/>
        <p:txBody>
          <a:bodyPr/>
          <a:lstStyle/>
          <a:p>
            <a:pPr>
              <a:defRPr/>
            </a:pPr>
            <a:fld id="{2ABF3A6C-4066-1B4C-87C1-BAFBCBA678CB}" type="slidenum">
              <a:rPr lang="fr-FR" smtClean="0"/>
              <a:pPr>
                <a:defRPr/>
              </a:pPr>
              <a:t>3</a:t>
            </a:fld>
            <a:endParaRPr lang="fr-FR"/>
          </a:p>
        </p:txBody>
      </p:sp>
    </p:spTree>
    <p:extLst>
      <p:ext uri="{BB962C8B-B14F-4D97-AF65-F5344CB8AC3E}">
        <p14:creationId xmlns:p14="http://schemas.microsoft.com/office/powerpoint/2010/main" val="25591928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30</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4628190"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Le crémation en Belgique par région</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7" name="Image 6">
            <a:extLst>
              <a:ext uri="{FF2B5EF4-FFF2-40B4-BE49-F238E27FC236}">
                <a16:creationId xmlns:a16="http://schemas.microsoft.com/office/drawing/2014/main" id="{38AAF619-DC76-9541-895A-66F6A2C3D42D}"/>
              </a:ext>
            </a:extLst>
          </p:cNvPr>
          <p:cNvPicPr>
            <a:picLocks noChangeAspect="1"/>
          </p:cNvPicPr>
          <p:nvPr/>
        </p:nvPicPr>
        <p:blipFill>
          <a:blip r:embed="rId2"/>
          <a:stretch>
            <a:fillRect/>
          </a:stretch>
        </p:blipFill>
        <p:spPr>
          <a:xfrm>
            <a:off x="1781835" y="1665289"/>
            <a:ext cx="8323069" cy="5015971"/>
          </a:xfrm>
          <a:prstGeom prst="rect">
            <a:avLst/>
          </a:prstGeom>
        </p:spPr>
      </p:pic>
    </p:spTree>
    <p:extLst>
      <p:ext uri="{BB962C8B-B14F-4D97-AF65-F5344CB8AC3E}">
        <p14:creationId xmlns:p14="http://schemas.microsoft.com/office/powerpoint/2010/main" val="19154631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31</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3930884"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Crémations par région en 2020</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3" name="Image 2">
            <a:extLst>
              <a:ext uri="{FF2B5EF4-FFF2-40B4-BE49-F238E27FC236}">
                <a16:creationId xmlns:a16="http://schemas.microsoft.com/office/drawing/2014/main" id="{4FE3EB76-AF35-544D-9E43-F41B2C794B9D}"/>
              </a:ext>
            </a:extLst>
          </p:cNvPr>
          <p:cNvPicPr>
            <a:picLocks noChangeAspect="1"/>
          </p:cNvPicPr>
          <p:nvPr/>
        </p:nvPicPr>
        <p:blipFill>
          <a:blip r:embed="rId2"/>
          <a:stretch>
            <a:fillRect/>
          </a:stretch>
        </p:blipFill>
        <p:spPr>
          <a:xfrm>
            <a:off x="1801586" y="2159391"/>
            <a:ext cx="8229600" cy="4051300"/>
          </a:xfrm>
          <a:prstGeom prst="rect">
            <a:avLst/>
          </a:prstGeom>
        </p:spPr>
      </p:pic>
    </p:spTree>
    <p:extLst>
      <p:ext uri="{BB962C8B-B14F-4D97-AF65-F5344CB8AC3E}">
        <p14:creationId xmlns:p14="http://schemas.microsoft.com/office/powerpoint/2010/main" val="9266955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32</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6849952"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Belgique : crémations par rapport au nombre de décès</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8" name="Image 7">
            <a:extLst>
              <a:ext uri="{FF2B5EF4-FFF2-40B4-BE49-F238E27FC236}">
                <a16:creationId xmlns:a16="http://schemas.microsoft.com/office/drawing/2014/main" id="{FC4C8E41-F9B2-0E4D-B1AA-F132F09A5C70}"/>
              </a:ext>
            </a:extLst>
          </p:cNvPr>
          <p:cNvPicPr>
            <a:picLocks noChangeAspect="1"/>
          </p:cNvPicPr>
          <p:nvPr/>
        </p:nvPicPr>
        <p:blipFill>
          <a:blip r:embed="rId2"/>
          <a:stretch>
            <a:fillRect/>
          </a:stretch>
        </p:blipFill>
        <p:spPr>
          <a:xfrm>
            <a:off x="1931308" y="1641476"/>
            <a:ext cx="7823200" cy="5080000"/>
          </a:xfrm>
          <a:prstGeom prst="rect">
            <a:avLst/>
          </a:prstGeom>
        </p:spPr>
      </p:pic>
    </p:spTree>
    <p:extLst>
      <p:ext uri="{BB962C8B-B14F-4D97-AF65-F5344CB8AC3E}">
        <p14:creationId xmlns:p14="http://schemas.microsoft.com/office/powerpoint/2010/main" val="6678036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33</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6035627"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Crémations et inhumation traditionnelle en 2020</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3" name="Image 2">
            <a:extLst>
              <a:ext uri="{FF2B5EF4-FFF2-40B4-BE49-F238E27FC236}">
                <a16:creationId xmlns:a16="http://schemas.microsoft.com/office/drawing/2014/main" id="{8743CA59-BD83-7545-B6D3-D93036CE2D23}"/>
              </a:ext>
            </a:extLst>
          </p:cNvPr>
          <p:cNvPicPr>
            <a:picLocks noChangeAspect="1"/>
          </p:cNvPicPr>
          <p:nvPr/>
        </p:nvPicPr>
        <p:blipFill>
          <a:blip r:embed="rId2"/>
          <a:stretch>
            <a:fillRect/>
          </a:stretch>
        </p:blipFill>
        <p:spPr>
          <a:xfrm>
            <a:off x="2160511" y="1815637"/>
            <a:ext cx="7364186" cy="4865623"/>
          </a:xfrm>
          <a:prstGeom prst="rect">
            <a:avLst/>
          </a:prstGeom>
        </p:spPr>
      </p:pic>
    </p:spTree>
    <p:extLst>
      <p:ext uri="{BB962C8B-B14F-4D97-AF65-F5344CB8AC3E}">
        <p14:creationId xmlns:p14="http://schemas.microsoft.com/office/powerpoint/2010/main" val="29980477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34</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4969630"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Évolution de la crémation à </a:t>
            </a:r>
            <a:r>
              <a:rPr lang="fr-BE" sz="2000" b="1" dirty="0" err="1">
                <a:solidFill>
                  <a:srgbClr val="87888A"/>
                </a:solidFill>
                <a:latin typeface="Arial" panose="020B0604020202020204" pitchFamily="34" charset="0"/>
                <a:cs typeface="Arial" panose="020B0604020202020204" pitchFamily="34" charset="0"/>
              </a:rPr>
              <a:t>Néomansio</a:t>
            </a:r>
            <a:endParaRPr lang="fr-BE" sz="2000" b="1" dirty="0">
              <a:solidFill>
                <a:srgbClr val="87888A"/>
              </a:solidFill>
              <a:latin typeface="Arial" panose="020B0604020202020204" pitchFamily="34" charset="0"/>
              <a:cs typeface="Arial" panose="020B0604020202020204" pitchFamily="34" charset="0"/>
            </a:endParaRP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3" name="Image 2">
            <a:extLst>
              <a:ext uri="{FF2B5EF4-FFF2-40B4-BE49-F238E27FC236}">
                <a16:creationId xmlns:a16="http://schemas.microsoft.com/office/drawing/2014/main" id="{8918D269-29CB-9F49-B080-19BAB8E90078}"/>
              </a:ext>
            </a:extLst>
          </p:cNvPr>
          <p:cNvPicPr>
            <a:picLocks noChangeAspect="1"/>
          </p:cNvPicPr>
          <p:nvPr/>
        </p:nvPicPr>
        <p:blipFill>
          <a:blip r:embed="rId2"/>
          <a:stretch>
            <a:fillRect/>
          </a:stretch>
        </p:blipFill>
        <p:spPr>
          <a:xfrm>
            <a:off x="1943100" y="1674927"/>
            <a:ext cx="7788729" cy="5030221"/>
          </a:xfrm>
          <a:prstGeom prst="rect">
            <a:avLst/>
          </a:prstGeom>
        </p:spPr>
      </p:pic>
    </p:spTree>
    <p:extLst>
      <p:ext uri="{BB962C8B-B14F-4D97-AF65-F5344CB8AC3E}">
        <p14:creationId xmlns:p14="http://schemas.microsoft.com/office/powerpoint/2010/main" val="31281611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35</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4286751"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Les crématoriums belges en 2020</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3" name="Image 2">
            <a:extLst>
              <a:ext uri="{FF2B5EF4-FFF2-40B4-BE49-F238E27FC236}">
                <a16:creationId xmlns:a16="http://schemas.microsoft.com/office/drawing/2014/main" id="{F3E7BB79-7F69-D745-BACC-35DD013408D6}"/>
              </a:ext>
            </a:extLst>
          </p:cNvPr>
          <p:cNvPicPr>
            <a:picLocks noChangeAspect="1"/>
          </p:cNvPicPr>
          <p:nvPr/>
        </p:nvPicPr>
        <p:blipFill>
          <a:blip r:embed="rId2"/>
          <a:stretch>
            <a:fillRect/>
          </a:stretch>
        </p:blipFill>
        <p:spPr>
          <a:xfrm>
            <a:off x="2216150" y="1616076"/>
            <a:ext cx="7759700" cy="5105400"/>
          </a:xfrm>
          <a:prstGeom prst="rect">
            <a:avLst/>
          </a:prstGeom>
        </p:spPr>
      </p:pic>
    </p:spTree>
    <p:extLst>
      <p:ext uri="{BB962C8B-B14F-4D97-AF65-F5344CB8AC3E}">
        <p14:creationId xmlns:p14="http://schemas.microsoft.com/office/powerpoint/2010/main" val="37593125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36</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3602268"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Origine des défunts en 2020</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3" name="Image 2">
            <a:extLst>
              <a:ext uri="{FF2B5EF4-FFF2-40B4-BE49-F238E27FC236}">
                <a16:creationId xmlns:a16="http://schemas.microsoft.com/office/drawing/2014/main" id="{1F5950B7-291E-5242-89B1-7DDF757BDE22}"/>
              </a:ext>
            </a:extLst>
          </p:cNvPr>
          <p:cNvPicPr>
            <a:picLocks noChangeAspect="1"/>
          </p:cNvPicPr>
          <p:nvPr/>
        </p:nvPicPr>
        <p:blipFill>
          <a:blip r:embed="rId2"/>
          <a:stretch>
            <a:fillRect/>
          </a:stretch>
        </p:blipFill>
        <p:spPr>
          <a:xfrm>
            <a:off x="1914072" y="2052864"/>
            <a:ext cx="7759700" cy="4254500"/>
          </a:xfrm>
          <a:prstGeom prst="rect">
            <a:avLst/>
          </a:prstGeom>
        </p:spPr>
      </p:pic>
    </p:spTree>
    <p:extLst>
      <p:ext uri="{BB962C8B-B14F-4D97-AF65-F5344CB8AC3E}">
        <p14:creationId xmlns:p14="http://schemas.microsoft.com/office/powerpoint/2010/main" val="6842490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37</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8501045"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Origine des défunts par arrondissement en 2020 (Province de Liège)</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3" name="Image 2">
            <a:extLst>
              <a:ext uri="{FF2B5EF4-FFF2-40B4-BE49-F238E27FC236}">
                <a16:creationId xmlns:a16="http://schemas.microsoft.com/office/drawing/2014/main" id="{ECEB5BBB-8DC4-664C-B855-E9670703F2C5}"/>
              </a:ext>
            </a:extLst>
          </p:cNvPr>
          <p:cNvPicPr>
            <a:picLocks noChangeAspect="1"/>
          </p:cNvPicPr>
          <p:nvPr/>
        </p:nvPicPr>
        <p:blipFill>
          <a:blip r:embed="rId2"/>
          <a:stretch>
            <a:fillRect/>
          </a:stretch>
        </p:blipFill>
        <p:spPr>
          <a:xfrm>
            <a:off x="1575708" y="1958521"/>
            <a:ext cx="8534400" cy="4394200"/>
          </a:xfrm>
          <a:prstGeom prst="rect">
            <a:avLst/>
          </a:prstGeom>
        </p:spPr>
      </p:pic>
    </p:spTree>
    <p:extLst>
      <p:ext uri="{BB962C8B-B14F-4D97-AF65-F5344CB8AC3E}">
        <p14:creationId xmlns:p14="http://schemas.microsoft.com/office/powerpoint/2010/main" val="3693438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38</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4160113"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Destination des cendres en 2020</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3" name="Image 2">
            <a:extLst>
              <a:ext uri="{FF2B5EF4-FFF2-40B4-BE49-F238E27FC236}">
                <a16:creationId xmlns:a16="http://schemas.microsoft.com/office/drawing/2014/main" id="{E8BB36CA-235D-6F43-9597-28E0CE2499E5}"/>
              </a:ext>
            </a:extLst>
          </p:cNvPr>
          <p:cNvPicPr>
            <a:picLocks noChangeAspect="1"/>
          </p:cNvPicPr>
          <p:nvPr/>
        </p:nvPicPr>
        <p:blipFill>
          <a:blip r:embed="rId2"/>
          <a:stretch>
            <a:fillRect/>
          </a:stretch>
        </p:blipFill>
        <p:spPr>
          <a:xfrm>
            <a:off x="1409158" y="1930909"/>
            <a:ext cx="8934992" cy="4442677"/>
          </a:xfrm>
          <a:prstGeom prst="rect">
            <a:avLst/>
          </a:prstGeom>
        </p:spPr>
      </p:pic>
    </p:spTree>
    <p:extLst>
      <p:ext uri="{BB962C8B-B14F-4D97-AF65-F5344CB8AC3E}">
        <p14:creationId xmlns:p14="http://schemas.microsoft.com/office/powerpoint/2010/main" val="50791591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39</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4812536"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Salons funéraires : évolution annuelle</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3" name="Image 2">
            <a:extLst>
              <a:ext uri="{FF2B5EF4-FFF2-40B4-BE49-F238E27FC236}">
                <a16:creationId xmlns:a16="http://schemas.microsoft.com/office/drawing/2014/main" id="{802F37EE-895C-8244-80AC-A41A3F86E887}"/>
              </a:ext>
            </a:extLst>
          </p:cNvPr>
          <p:cNvPicPr>
            <a:picLocks noChangeAspect="1"/>
          </p:cNvPicPr>
          <p:nvPr/>
        </p:nvPicPr>
        <p:blipFill>
          <a:blip r:embed="rId2"/>
          <a:stretch>
            <a:fillRect/>
          </a:stretch>
        </p:blipFill>
        <p:spPr>
          <a:xfrm>
            <a:off x="1898650" y="1963057"/>
            <a:ext cx="7708900" cy="4368800"/>
          </a:xfrm>
          <a:prstGeom prst="rect">
            <a:avLst/>
          </a:prstGeom>
        </p:spPr>
      </p:pic>
    </p:spTree>
    <p:extLst>
      <p:ext uri="{BB962C8B-B14F-4D97-AF65-F5344CB8AC3E}">
        <p14:creationId xmlns:p14="http://schemas.microsoft.com/office/powerpoint/2010/main" val="2885723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5CC7C044-58FC-4947-8215-0F3B3C7F1027}"/>
              </a:ext>
            </a:extLst>
          </p:cNvPr>
          <p:cNvSpPr/>
          <p:nvPr/>
        </p:nvSpPr>
        <p:spPr>
          <a:xfrm>
            <a:off x="5601297" y="-1"/>
            <a:ext cx="6756996" cy="4468126"/>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6"/>
              <a:gd name="connsiteY0" fmla="*/ 9428 h 2686944"/>
              <a:gd name="connsiteX1" fmla="*/ 6756996 w 6756996"/>
              <a:gd name="connsiteY1" fmla="*/ 0 h 2686944"/>
              <a:gd name="connsiteX2" fmla="*/ 6756996 w 6756996"/>
              <a:gd name="connsiteY2" fmla="*/ 2648932 h 2686944"/>
              <a:gd name="connsiteX3" fmla="*/ 2172427 w 6756996"/>
              <a:gd name="connsiteY3" fmla="*/ 2554664 h 2686944"/>
              <a:gd name="connsiteX4" fmla="*/ 0 w 6756996"/>
              <a:gd name="connsiteY4" fmla="*/ 9428 h 2686944"/>
              <a:gd name="connsiteX0" fmla="*/ 0 w 6756996"/>
              <a:gd name="connsiteY0" fmla="*/ 9428 h 2648932"/>
              <a:gd name="connsiteX1" fmla="*/ 6756996 w 6756996"/>
              <a:gd name="connsiteY1" fmla="*/ 0 h 2648932"/>
              <a:gd name="connsiteX2" fmla="*/ 6756996 w 6756996"/>
              <a:gd name="connsiteY2" fmla="*/ 2648932 h 2648932"/>
              <a:gd name="connsiteX3" fmla="*/ 2395063 w 6756996"/>
              <a:gd name="connsiteY3" fmla="*/ 2040845 h 2648932"/>
              <a:gd name="connsiteX4" fmla="*/ 0 w 6756996"/>
              <a:gd name="connsiteY4" fmla="*/ 9428 h 26489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6996" h="2648932">
                <a:moveTo>
                  <a:pt x="0" y="9428"/>
                </a:moveTo>
                <a:lnTo>
                  <a:pt x="6756996" y="0"/>
                </a:lnTo>
                <a:lnTo>
                  <a:pt x="6756996" y="2648932"/>
                </a:lnTo>
                <a:cubicBezTo>
                  <a:pt x="5118827" y="2287571"/>
                  <a:pt x="4136927" y="2439914"/>
                  <a:pt x="2395063" y="2040845"/>
                </a:cubicBezTo>
                <a:cubicBezTo>
                  <a:pt x="1216711" y="1714050"/>
                  <a:pt x="0" y="892405"/>
                  <a:pt x="0" y="9428"/>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3" name="Espace réservé du contenu 2">
            <a:extLst>
              <a:ext uri="{FF2B5EF4-FFF2-40B4-BE49-F238E27FC236}">
                <a16:creationId xmlns:a16="http://schemas.microsoft.com/office/drawing/2014/main" id="{60FA7CC1-F9B8-488F-B4FA-9980FB40842F}"/>
              </a:ext>
            </a:extLst>
          </p:cNvPr>
          <p:cNvSpPr>
            <a:spLocks noGrp="1"/>
          </p:cNvSpPr>
          <p:nvPr>
            <p:ph idx="1"/>
          </p:nvPr>
        </p:nvSpPr>
        <p:spPr>
          <a:xfrm>
            <a:off x="1206501" y="2734291"/>
            <a:ext cx="4645660" cy="678043"/>
          </a:xfrm>
        </p:spPr>
        <p:txBody>
          <a:bodyPr/>
          <a:lstStyle/>
          <a:p>
            <a:pPr>
              <a:buClr>
                <a:srgbClr val="C5682E"/>
              </a:buClr>
              <a:buFont typeface="Arial" panose="020B0604020202020204" pitchFamily="34" charset="0"/>
              <a:buChar char="•"/>
            </a:pPr>
            <a:r>
              <a:rPr lang="fr-FR" dirty="0"/>
              <a:t>2012	</a:t>
            </a:r>
            <a:r>
              <a:rPr lang="fr-FR" b="0" dirty="0">
                <a:solidFill>
                  <a:srgbClr val="87888A"/>
                </a:solidFill>
              </a:rPr>
              <a:t>Nouvelle appellation</a:t>
            </a:r>
            <a:endParaRPr lang="fr-BE" dirty="0"/>
          </a:p>
        </p:txBody>
      </p:sp>
      <p:sp>
        <p:nvSpPr>
          <p:cNvPr id="5" name="Espace réservé du numéro de diapositive 4">
            <a:extLst>
              <a:ext uri="{FF2B5EF4-FFF2-40B4-BE49-F238E27FC236}">
                <a16:creationId xmlns:a16="http://schemas.microsoft.com/office/drawing/2014/main" id="{86DF1875-FA51-462E-BDE9-27CBF0733302}"/>
              </a:ext>
            </a:extLst>
          </p:cNvPr>
          <p:cNvSpPr>
            <a:spLocks noGrp="1"/>
          </p:cNvSpPr>
          <p:nvPr>
            <p:ph type="sldNum" sz="quarter" idx="12"/>
          </p:nvPr>
        </p:nvSpPr>
        <p:spPr/>
        <p:txBody>
          <a:bodyPr/>
          <a:lstStyle/>
          <a:p>
            <a:pPr>
              <a:defRPr/>
            </a:pPr>
            <a:fld id="{2ABF3A6C-4066-1B4C-87C1-BAFBCBA678CB}" type="slidenum">
              <a:rPr lang="fr-FR" smtClean="0"/>
              <a:pPr>
                <a:defRPr/>
              </a:pPr>
              <a:t>4</a:t>
            </a:fld>
            <a:endParaRPr lang="fr-FR"/>
          </a:p>
        </p:txBody>
      </p:sp>
      <p:pic>
        <p:nvPicPr>
          <p:cNvPr id="15" name="Graphique 14">
            <a:extLst>
              <a:ext uri="{FF2B5EF4-FFF2-40B4-BE49-F238E27FC236}">
                <a16:creationId xmlns:a16="http://schemas.microsoft.com/office/drawing/2014/main" id="{8C343180-02B2-2F44-84D7-1074B62A391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301157" y="1301179"/>
            <a:ext cx="2262250" cy="1197204"/>
          </a:xfrm>
          <a:prstGeom prst="rect">
            <a:avLst/>
          </a:prstGeom>
        </p:spPr>
      </p:pic>
      <p:pic>
        <p:nvPicPr>
          <p:cNvPr id="17" name="Graphique 16">
            <a:extLst>
              <a:ext uri="{FF2B5EF4-FFF2-40B4-BE49-F238E27FC236}">
                <a16:creationId xmlns:a16="http://schemas.microsoft.com/office/drawing/2014/main" id="{156D80CD-A60F-FF4D-9922-81357FE257E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73406" y="1216405"/>
            <a:ext cx="1090629" cy="1517886"/>
          </a:xfrm>
          <a:prstGeom prst="rect">
            <a:avLst/>
          </a:prstGeom>
        </p:spPr>
      </p:pic>
      <p:pic>
        <p:nvPicPr>
          <p:cNvPr id="19" name="Graphique 18">
            <a:extLst>
              <a:ext uri="{FF2B5EF4-FFF2-40B4-BE49-F238E27FC236}">
                <a16:creationId xmlns:a16="http://schemas.microsoft.com/office/drawing/2014/main" id="{5FD4B9E0-FC3B-FC4A-A0E2-03586B5D2C2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8146723" y="1860567"/>
            <a:ext cx="824191" cy="637816"/>
          </a:xfrm>
          <a:prstGeom prst="rect">
            <a:avLst/>
          </a:prstGeom>
        </p:spPr>
      </p:pic>
      <p:sp>
        <p:nvSpPr>
          <p:cNvPr id="9" name="Espace réservé du pied de page 3">
            <a:extLst>
              <a:ext uri="{FF2B5EF4-FFF2-40B4-BE49-F238E27FC236}">
                <a16:creationId xmlns:a16="http://schemas.microsoft.com/office/drawing/2014/main" id="{CF6F9F2D-CA6A-7347-8D0A-2B523385994C}"/>
              </a:ext>
            </a:extLst>
          </p:cNvPr>
          <p:cNvSpPr>
            <a:spLocks noGrp="1"/>
          </p:cNvSpPr>
          <p:nvPr>
            <p:ph type="ftr" sz="quarter" idx="11"/>
          </p:nvPr>
        </p:nvSpPr>
        <p:spPr>
          <a:xfrm>
            <a:off x="243417" y="136524"/>
            <a:ext cx="2331483" cy="486835"/>
          </a:xfrm>
        </p:spPr>
        <p:txBody>
          <a:bodyPr/>
          <a:lstStyle/>
          <a:p>
            <a:pPr>
              <a:defRPr/>
            </a:pPr>
            <a:r>
              <a:rPr lang="fr-FR" dirty="0"/>
              <a:t>De la Régie funéraire à l’Intercommunale </a:t>
            </a:r>
            <a:r>
              <a:rPr lang="fr-FR" dirty="0" err="1"/>
              <a:t>Neomansio</a:t>
            </a:r>
            <a:endParaRPr lang="fr-FR" dirty="0"/>
          </a:p>
        </p:txBody>
      </p:sp>
      <p:sp>
        <p:nvSpPr>
          <p:cNvPr id="10" name="Espace réservé du contenu 2">
            <a:extLst>
              <a:ext uri="{FF2B5EF4-FFF2-40B4-BE49-F238E27FC236}">
                <a16:creationId xmlns:a16="http://schemas.microsoft.com/office/drawing/2014/main" id="{634DEDD3-60C6-674C-B18C-A4A515CCD2F5}"/>
              </a:ext>
            </a:extLst>
          </p:cNvPr>
          <p:cNvSpPr txBox="1">
            <a:spLocks/>
          </p:cNvSpPr>
          <p:nvPr/>
        </p:nvSpPr>
        <p:spPr bwMode="auto">
          <a:xfrm>
            <a:off x="1577146" y="3485569"/>
            <a:ext cx="5113572" cy="3846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0" tIns="45720" rIns="91440" bIns="45720" numCol="1" anchor="t" anchorCtr="0" compatLnSpc="1">
            <a:prstTxWarp prst="textNoShape">
              <a:avLst/>
            </a:prstTxWarp>
          </a:bodyPr>
          <a:lstStyle>
            <a:lvl1pPr marL="342900" indent="-342900" algn="l" defTabSz="457200" rtl="0" eaLnBrk="0" fontAlgn="base" hangingPunct="0">
              <a:spcBef>
                <a:spcPct val="20000"/>
              </a:spcBef>
              <a:spcAft>
                <a:spcPts val="1200"/>
              </a:spcAft>
              <a:buFont typeface="Arial" charset="0"/>
              <a:defRPr sz="2400" b="1" kern="1200">
                <a:solidFill>
                  <a:srgbClr val="3C8091"/>
                </a:solidFill>
                <a:latin typeface="Arial" panose="020B0604020202020204" pitchFamily="34" charset="0"/>
                <a:ea typeface="ＭＳ Ｐゴシック" charset="0"/>
                <a:cs typeface="Arial" panose="020B0604020202020204" pitchFamily="34" charset="0"/>
              </a:defRPr>
            </a:lvl1pPr>
            <a:lvl2pPr marL="0" indent="0" algn="l" defTabSz="457200" rtl="0" eaLnBrk="0" fontAlgn="base" hangingPunct="0">
              <a:spcBef>
                <a:spcPct val="20000"/>
              </a:spcBef>
              <a:spcAft>
                <a:spcPct val="0"/>
              </a:spcAft>
              <a:buFont typeface="Arial" charset="0"/>
              <a:defRPr sz="1800" kern="1200">
                <a:solidFill>
                  <a:srgbClr val="87888A"/>
                </a:solidFill>
                <a:latin typeface="Arial" panose="020B0604020202020204" pitchFamily="34" charset="0"/>
                <a:ea typeface="ＭＳ Ｐゴシック" charset="0"/>
                <a:cs typeface="Arial" panose="020B0604020202020204" pitchFamily="34" charset="0"/>
              </a:defRPr>
            </a:lvl2pPr>
            <a:lvl3pPr marL="536575" indent="-180975" algn="l" defTabSz="457200" rtl="0" eaLnBrk="0" fontAlgn="base" hangingPunct="0">
              <a:spcBef>
                <a:spcPct val="20000"/>
              </a:spcBef>
              <a:spcAft>
                <a:spcPct val="0"/>
              </a:spcAft>
              <a:buClr>
                <a:srgbClr val="3C8091"/>
              </a:buClr>
              <a:buFont typeface="Arial" charset="0"/>
              <a:buChar char="•"/>
              <a:defRPr sz="1800" kern="1200">
                <a:solidFill>
                  <a:srgbClr val="87888A"/>
                </a:solidFill>
                <a:latin typeface="Arial" panose="020B0604020202020204" pitchFamily="34" charset="0"/>
                <a:ea typeface="ＭＳ Ｐゴシック" charset="0"/>
                <a:cs typeface="Arial" panose="020B0604020202020204" pitchFamily="34" charset="0"/>
              </a:defRPr>
            </a:lvl3pPr>
            <a:lvl4pPr marL="896938"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4pPr>
            <a:lvl5pPr marL="1433513" indent="-228600" algn="l" defTabSz="457200" rtl="0" eaLnBrk="0" fontAlgn="base" hangingPunct="0">
              <a:spcBef>
                <a:spcPct val="20000"/>
              </a:spcBef>
              <a:spcAft>
                <a:spcPct val="0"/>
              </a:spcAft>
              <a:buFont typeface="Arial" charset="0"/>
              <a:buChar char="»"/>
              <a:defRPr sz="1600" kern="1200">
                <a:solidFill>
                  <a:srgbClr val="87888A"/>
                </a:solidFill>
                <a:latin typeface="Arial" panose="020B0604020202020204" pitchFamily="34" charset="0"/>
                <a:ea typeface="ＭＳ Ｐゴシック" charset="0"/>
                <a:cs typeface="Arial" panose="020B0604020202020204"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Clr>
                <a:srgbClr val="C5682E"/>
              </a:buClr>
            </a:pPr>
            <a:r>
              <a:rPr lang="fr-BE" sz="1600" b="0" dirty="0">
                <a:solidFill>
                  <a:srgbClr val="87888A"/>
                </a:solidFill>
              </a:rPr>
              <a:t>Pour beaucoup d'entre nous, le passage de la vie à la mort est assimilé à une étape sur le long périple de la destinée. C'est d'ailleurs cette idée qui a guidé le choix de la dénomination de </a:t>
            </a:r>
            <a:r>
              <a:rPr lang="fr-BE" sz="1600" b="0" dirty="0" err="1">
                <a:solidFill>
                  <a:srgbClr val="87888A"/>
                </a:solidFill>
              </a:rPr>
              <a:t>Neomansio</a:t>
            </a:r>
            <a:r>
              <a:rPr lang="fr-BE" sz="1600" b="0" dirty="0">
                <a:solidFill>
                  <a:srgbClr val="87888A"/>
                </a:solidFill>
              </a:rPr>
              <a:t> (nouvelle étape), directement inspirée de ces hébergements installés le long des voies romaines.</a:t>
            </a:r>
            <a:endParaRPr lang="fr-FR" sz="1600" b="0" dirty="0">
              <a:solidFill>
                <a:srgbClr val="87888A"/>
              </a:solidFill>
            </a:endParaRPr>
          </a:p>
        </p:txBody>
      </p:sp>
    </p:spTree>
    <p:extLst>
      <p:ext uri="{BB962C8B-B14F-4D97-AF65-F5344CB8AC3E}">
        <p14:creationId xmlns:p14="http://schemas.microsoft.com/office/powerpoint/2010/main" val="18501366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40</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5097870"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Salons de réception : évolution annuelle</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3" name="Image 2">
            <a:extLst>
              <a:ext uri="{FF2B5EF4-FFF2-40B4-BE49-F238E27FC236}">
                <a16:creationId xmlns:a16="http://schemas.microsoft.com/office/drawing/2014/main" id="{42713E5F-DDFD-4B44-BB3E-CF49706B04A0}"/>
              </a:ext>
            </a:extLst>
          </p:cNvPr>
          <p:cNvPicPr>
            <a:picLocks noChangeAspect="1"/>
          </p:cNvPicPr>
          <p:nvPr/>
        </p:nvPicPr>
        <p:blipFill>
          <a:blip r:embed="rId2"/>
          <a:stretch>
            <a:fillRect/>
          </a:stretch>
        </p:blipFill>
        <p:spPr>
          <a:xfrm>
            <a:off x="2141765" y="1654176"/>
            <a:ext cx="7696200" cy="5067300"/>
          </a:xfrm>
          <a:prstGeom prst="rect">
            <a:avLst/>
          </a:prstGeom>
        </p:spPr>
      </p:pic>
    </p:spTree>
    <p:extLst>
      <p:ext uri="{BB962C8B-B14F-4D97-AF65-F5344CB8AC3E}">
        <p14:creationId xmlns:p14="http://schemas.microsoft.com/office/powerpoint/2010/main" val="41957020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41</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5027338"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Liège : destination des cendres en 2020</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3" name="Image 2">
            <a:extLst>
              <a:ext uri="{FF2B5EF4-FFF2-40B4-BE49-F238E27FC236}">
                <a16:creationId xmlns:a16="http://schemas.microsoft.com/office/drawing/2014/main" id="{F53BE8E1-9D1D-7146-9407-3BA961F56662}"/>
              </a:ext>
            </a:extLst>
          </p:cNvPr>
          <p:cNvPicPr>
            <a:picLocks noChangeAspect="1"/>
          </p:cNvPicPr>
          <p:nvPr/>
        </p:nvPicPr>
        <p:blipFill>
          <a:blip r:embed="rId2"/>
          <a:stretch>
            <a:fillRect/>
          </a:stretch>
        </p:blipFill>
        <p:spPr>
          <a:xfrm>
            <a:off x="1409158" y="1809751"/>
            <a:ext cx="9144000" cy="4495800"/>
          </a:xfrm>
          <a:prstGeom prst="rect">
            <a:avLst/>
          </a:prstGeom>
        </p:spPr>
      </p:pic>
    </p:spTree>
    <p:extLst>
      <p:ext uri="{BB962C8B-B14F-4D97-AF65-F5344CB8AC3E}">
        <p14:creationId xmlns:p14="http://schemas.microsoft.com/office/powerpoint/2010/main" val="35746909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BBBA3AC6-3C73-40F7-BC05-AF0F1493F836}"/>
              </a:ext>
            </a:extLst>
          </p:cNvPr>
          <p:cNvSpPr>
            <a:spLocks noGrp="1"/>
          </p:cNvSpPr>
          <p:nvPr>
            <p:ph type="sldNum" sz="quarter" idx="12"/>
          </p:nvPr>
        </p:nvSpPr>
        <p:spPr/>
        <p:txBody>
          <a:bodyPr/>
          <a:lstStyle/>
          <a:p>
            <a:pPr>
              <a:defRPr/>
            </a:pPr>
            <a:fld id="{2ABF3A6C-4066-1B4C-87C1-BAFBCBA678CB}" type="slidenum">
              <a:rPr lang="fr-FR" smtClean="0"/>
              <a:pPr>
                <a:defRPr/>
              </a:pPr>
              <a:t>42</a:t>
            </a:fld>
            <a:endParaRPr lang="fr-FR" dirty="0"/>
          </a:p>
        </p:txBody>
      </p:sp>
      <p:sp>
        <p:nvSpPr>
          <p:cNvPr id="6" name="ZoneTexte 5">
            <a:extLst>
              <a:ext uri="{FF2B5EF4-FFF2-40B4-BE49-F238E27FC236}">
                <a16:creationId xmlns:a16="http://schemas.microsoft.com/office/drawing/2014/main" id="{B8DC7BD0-9B2B-FA46-8E34-1744064ECA97}"/>
              </a:ext>
            </a:extLst>
          </p:cNvPr>
          <p:cNvSpPr txBox="1"/>
          <p:nvPr/>
        </p:nvSpPr>
        <p:spPr>
          <a:xfrm>
            <a:off x="1112363" y="1211428"/>
            <a:ext cx="5877122" cy="400110"/>
          </a:xfrm>
          <a:prstGeom prst="rect">
            <a:avLst/>
          </a:prstGeom>
          <a:noFill/>
        </p:spPr>
        <p:txBody>
          <a:bodyPr wrap="none" rtlCol="0">
            <a:spAutoFit/>
          </a:bodyPr>
          <a:lstStyle/>
          <a:p>
            <a:r>
              <a:rPr lang="fr-BE" sz="2000" b="1" dirty="0">
                <a:solidFill>
                  <a:srgbClr val="87888A"/>
                </a:solidFill>
                <a:latin typeface="Arial" panose="020B0604020202020204" pitchFamily="34" charset="0"/>
                <a:cs typeface="Arial" panose="020B0604020202020204" pitchFamily="34" charset="0"/>
              </a:rPr>
              <a:t>Welkenraedt : destination des cendres en 2020</a:t>
            </a:r>
          </a:p>
        </p:txBody>
      </p:sp>
      <p:sp>
        <p:nvSpPr>
          <p:cNvPr id="9" name="Espace réservé du pied de page 3">
            <a:extLst>
              <a:ext uri="{FF2B5EF4-FFF2-40B4-BE49-F238E27FC236}">
                <a16:creationId xmlns:a16="http://schemas.microsoft.com/office/drawing/2014/main" id="{2121C6A5-4400-4440-BA04-BF6283664000}"/>
              </a:ext>
            </a:extLst>
          </p:cNvPr>
          <p:cNvSpPr>
            <a:spLocks noGrp="1"/>
          </p:cNvSpPr>
          <p:nvPr>
            <p:ph type="ftr" sz="quarter" idx="11"/>
          </p:nvPr>
        </p:nvSpPr>
        <p:spPr>
          <a:xfrm>
            <a:off x="243417" y="176740"/>
            <a:ext cx="2331483" cy="486835"/>
          </a:xfrm>
        </p:spPr>
        <p:txBody>
          <a:bodyPr/>
          <a:lstStyle/>
          <a:p>
            <a:pPr>
              <a:defRPr/>
            </a:pPr>
            <a:r>
              <a:rPr lang="fr-FR" dirty="0"/>
              <a:t>La crémation en Belgique</a:t>
            </a:r>
          </a:p>
        </p:txBody>
      </p:sp>
      <p:pic>
        <p:nvPicPr>
          <p:cNvPr id="3" name="Image 2">
            <a:extLst>
              <a:ext uri="{FF2B5EF4-FFF2-40B4-BE49-F238E27FC236}">
                <a16:creationId xmlns:a16="http://schemas.microsoft.com/office/drawing/2014/main" id="{BC66A3AF-2E87-5F43-82EE-738901340AD8}"/>
              </a:ext>
            </a:extLst>
          </p:cNvPr>
          <p:cNvPicPr>
            <a:picLocks noChangeAspect="1"/>
          </p:cNvPicPr>
          <p:nvPr/>
        </p:nvPicPr>
        <p:blipFill>
          <a:blip r:embed="rId2"/>
          <a:stretch>
            <a:fillRect/>
          </a:stretch>
        </p:blipFill>
        <p:spPr>
          <a:xfrm>
            <a:off x="1319351" y="1682751"/>
            <a:ext cx="9144000" cy="4699000"/>
          </a:xfrm>
          <a:prstGeom prst="rect">
            <a:avLst/>
          </a:prstGeom>
        </p:spPr>
      </p:pic>
    </p:spTree>
    <p:extLst>
      <p:ext uri="{BB962C8B-B14F-4D97-AF65-F5344CB8AC3E}">
        <p14:creationId xmlns:p14="http://schemas.microsoft.com/office/powerpoint/2010/main" val="13497191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206500" y="1114319"/>
            <a:ext cx="9540058" cy="777875"/>
          </a:xfrm>
        </p:spPr>
        <p:txBody>
          <a:bodyPr/>
          <a:lstStyle/>
          <a:p>
            <a:pPr algn="ctr"/>
            <a:r>
              <a:rPr lang="fr-BE" dirty="0"/>
              <a:t>Accédez aux documents utiles via ce lien :</a:t>
            </a:r>
          </a:p>
        </p:txBody>
      </p:sp>
      <p:sp>
        <p:nvSpPr>
          <p:cNvPr id="3" name="Espace réservé du contenu 2"/>
          <p:cNvSpPr>
            <a:spLocks noGrp="1"/>
          </p:cNvSpPr>
          <p:nvPr>
            <p:ph idx="1"/>
          </p:nvPr>
        </p:nvSpPr>
        <p:spPr>
          <a:xfrm>
            <a:off x="2428875" y="1228165"/>
            <a:ext cx="7346950" cy="4876800"/>
          </a:xfrm>
        </p:spPr>
        <p:txBody>
          <a:bodyPr/>
          <a:lstStyle/>
          <a:p>
            <a:pPr marL="457200" indent="-457200"/>
            <a:endParaRPr lang="fr-BE" dirty="0"/>
          </a:p>
          <a:p>
            <a:pPr marL="457200" indent="-457200">
              <a:buFont typeface="+mj-lt"/>
              <a:buAutoNum type="arabicPeriod"/>
            </a:pPr>
            <a:endParaRPr lang="fr-BE" dirty="0"/>
          </a:p>
        </p:txBody>
      </p:sp>
      <p:sp>
        <p:nvSpPr>
          <p:cNvPr id="10" name="Espace réservé du numéro de diapositive 4">
            <a:extLst>
              <a:ext uri="{FF2B5EF4-FFF2-40B4-BE49-F238E27FC236}">
                <a16:creationId xmlns:a16="http://schemas.microsoft.com/office/drawing/2014/main" id="{C7E0E1ED-0D98-6445-B9D5-7A94ADDEB9A8}"/>
              </a:ext>
            </a:extLst>
          </p:cNvPr>
          <p:cNvSpPr>
            <a:spLocks noGrp="1"/>
          </p:cNvSpPr>
          <p:nvPr>
            <p:ph type="sldNum" sz="quarter" idx="12"/>
          </p:nvPr>
        </p:nvSpPr>
        <p:spPr>
          <a:xfrm>
            <a:off x="1" y="6438901"/>
            <a:ext cx="486833" cy="282575"/>
          </a:xfrm>
        </p:spPr>
        <p:txBody>
          <a:bodyPr/>
          <a:lstStyle/>
          <a:p>
            <a:pPr>
              <a:defRPr/>
            </a:pPr>
            <a:fld id="{2ABF3A6C-4066-1B4C-87C1-BAFBCBA678CB}" type="slidenum">
              <a:rPr lang="fr-FR" smtClean="0"/>
              <a:pPr>
                <a:defRPr/>
              </a:pPr>
              <a:t>43</a:t>
            </a:fld>
            <a:endParaRPr lang="fr-FR" dirty="0"/>
          </a:p>
        </p:txBody>
      </p:sp>
      <p:sp>
        <p:nvSpPr>
          <p:cNvPr id="4" name="ZoneTexte 3">
            <a:extLst>
              <a:ext uri="{FF2B5EF4-FFF2-40B4-BE49-F238E27FC236}">
                <a16:creationId xmlns:a16="http://schemas.microsoft.com/office/drawing/2014/main" id="{26E59437-9F78-A348-94B4-150CCDF05271}"/>
              </a:ext>
            </a:extLst>
          </p:cNvPr>
          <p:cNvSpPr txBox="1"/>
          <p:nvPr/>
        </p:nvSpPr>
        <p:spPr>
          <a:xfrm>
            <a:off x="3987043" y="2011172"/>
            <a:ext cx="3978974" cy="446276"/>
          </a:xfrm>
          <a:prstGeom prst="rect">
            <a:avLst/>
          </a:prstGeom>
          <a:noFill/>
        </p:spPr>
        <p:txBody>
          <a:bodyPr wrap="none" rtlCol="0">
            <a:spAutoFit/>
          </a:bodyPr>
          <a:lstStyle/>
          <a:p>
            <a:pPr algn="ctr"/>
            <a:r>
              <a:rPr lang="fr-FR" sz="2300" dirty="0">
                <a:solidFill>
                  <a:srgbClr val="87888A"/>
                </a:solidFill>
                <a:latin typeface="Arial" panose="020B0604020202020204" pitchFamily="34" charset="0"/>
                <a:cs typeface="Arial" panose="020B0604020202020204" pitchFamily="34" charset="0"/>
              </a:rPr>
              <a:t>https://</a:t>
            </a:r>
            <a:r>
              <a:rPr lang="fr-FR" sz="2300" dirty="0" err="1">
                <a:solidFill>
                  <a:srgbClr val="87888A"/>
                </a:solidFill>
                <a:latin typeface="Arial" panose="020B0604020202020204" pitchFamily="34" charset="0"/>
                <a:cs typeface="Arial" panose="020B0604020202020204" pitchFamily="34" charset="0"/>
              </a:rPr>
              <a:t>neomansio.be</a:t>
            </a:r>
            <a:r>
              <a:rPr lang="fr-FR" sz="2300" dirty="0">
                <a:solidFill>
                  <a:srgbClr val="87888A"/>
                </a:solidFill>
                <a:latin typeface="Arial" panose="020B0604020202020204" pitchFamily="34" charset="0"/>
                <a:cs typeface="Arial" panose="020B0604020202020204" pitchFamily="34" charset="0"/>
              </a:rPr>
              <a:t>/</a:t>
            </a:r>
            <a:r>
              <a:rPr lang="fr-FR" sz="2300" dirty="0" err="1">
                <a:solidFill>
                  <a:srgbClr val="87888A"/>
                </a:solidFill>
                <a:latin typeface="Arial" panose="020B0604020202020204" pitchFamily="34" charset="0"/>
                <a:cs typeface="Arial" panose="020B0604020202020204" pitchFamily="34" charset="0"/>
              </a:rPr>
              <a:t>fr</a:t>
            </a:r>
            <a:r>
              <a:rPr lang="fr-FR" sz="2300" dirty="0">
                <a:solidFill>
                  <a:srgbClr val="87888A"/>
                </a:solidFill>
                <a:latin typeface="Arial" panose="020B0604020202020204" pitchFamily="34" charset="0"/>
                <a:cs typeface="Arial" panose="020B0604020202020204" pitchFamily="34" charset="0"/>
              </a:rPr>
              <a:t>/</a:t>
            </a:r>
            <a:r>
              <a:rPr lang="fr-FR" sz="2300" dirty="0" err="1">
                <a:solidFill>
                  <a:srgbClr val="87888A"/>
                </a:solidFill>
                <a:latin typeface="Arial" panose="020B0604020202020204" pitchFamily="34" charset="0"/>
                <a:cs typeface="Arial" panose="020B0604020202020204" pitchFamily="34" charset="0"/>
              </a:rPr>
              <a:t>press</a:t>
            </a:r>
            <a:endParaRPr lang="fr-FR" sz="2300" dirty="0">
              <a:solidFill>
                <a:srgbClr val="87888A"/>
              </a:solidFill>
              <a:latin typeface="Arial" panose="020B0604020202020204" pitchFamily="34" charset="0"/>
              <a:cs typeface="Arial" panose="020B0604020202020204" pitchFamily="34" charset="0"/>
            </a:endParaRPr>
          </a:p>
        </p:txBody>
      </p:sp>
      <p:pic>
        <p:nvPicPr>
          <p:cNvPr id="6" name="Image 5">
            <a:extLst>
              <a:ext uri="{FF2B5EF4-FFF2-40B4-BE49-F238E27FC236}">
                <a16:creationId xmlns:a16="http://schemas.microsoft.com/office/drawing/2014/main" id="{DED94DB2-940B-4645-A77A-ACCC22E35B94}"/>
              </a:ext>
            </a:extLst>
          </p:cNvPr>
          <p:cNvPicPr>
            <a:picLocks noChangeAspect="1"/>
          </p:cNvPicPr>
          <p:nvPr/>
        </p:nvPicPr>
        <p:blipFill>
          <a:blip r:embed="rId2"/>
          <a:stretch>
            <a:fillRect/>
          </a:stretch>
        </p:blipFill>
        <p:spPr>
          <a:xfrm>
            <a:off x="4816713" y="2833181"/>
            <a:ext cx="2319631" cy="2349610"/>
          </a:xfrm>
          <a:prstGeom prst="rect">
            <a:avLst/>
          </a:prstGeom>
        </p:spPr>
      </p:pic>
      <p:sp>
        <p:nvSpPr>
          <p:cNvPr id="7" name="ZoneTexte 6">
            <a:extLst>
              <a:ext uri="{FF2B5EF4-FFF2-40B4-BE49-F238E27FC236}">
                <a16:creationId xmlns:a16="http://schemas.microsoft.com/office/drawing/2014/main" id="{B26CF614-E0C0-E345-8BE1-8CE2C88F8688}"/>
              </a:ext>
            </a:extLst>
          </p:cNvPr>
          <p:cNvSpPr txBox="1"/>
          <p:nvPr/>
        </p:nvSpPr>
        <p:spPr>
          <a:xfrm>
            <a:off x="2010941" y="5497430"/>
            <a:ext cx="7931173" cy="569387"/>
          </a:xfrm>
          <a:prstGeom prst="rect">
            <a:avLst/>
          </a:prstGeom>
          <a:noFill/>
        </p:spPr>
        <p:txBody>
          <a:bodyPr wrap="square" rtlCol="0">
            <a:spAutoFit/>
          </a:bodyPr>
          <a:lstStyle/>
          <a:p>
            <a:pPr algn="ctr"/>
            <a:r>
              <a:rPr lang="fr-BE" sz="1500" dirty="0">
                <a:solidFill>
                  <a:srgbClr val="87888A"/>
                </a:solidFill>
              </a:rPr>
              <a:t>Contact Presse </a:t>
            </a:r>
            <a:r>
              <a:rPr lang="fr-BE" sz="1500" dirty="0" err="1">
                <a:solidFill>
                  <a:srgbClr val="87888A"/>
                </a:solidFill>
              </a:rPr>
              <a:t>Neomansio</a:t>
            </a:r>
            <a:r>
              <a:rPr lang="fr-BE" sz="1500" dirty="0">
                <a:solidFill>
                  <a:srgbClr val="87888A"/>
                </a:solidFill>
              </a:rPr>
              <a:t> : </a:t>
            </a:r>
            <a:br>
              <a:rPr lang="fr-BE" sz="1500" dirty="0">
                <a:solidFill>
                  <a:srgbClr val="87888A"/>
                </a:solidFill>
              </a:rPr>
            </a:br>
            <a:r>
              <a:rPr lang="fr-BE" sz="1500" dirty="0">
                <a:solidFill>
                  <a:srgbClr val="87888A"/>
                </a:solidFill>
              </a:rPr>
              <a:t>Philippe DUSSARD</a:t>
            </a:r>
            <a:r>
              <a:rPr lang="fr-BE" sz="1400" dirty="0">
                <a:solidFill>
                  <a:srgbClr val="87888A"/>
                </a:solidFill>
              </a:rPr>
              <a:t> </a:t>
            </a:r>
            <a:r>
              <a:rPr lang="fr-BE" sz="1400" b="1" dirty="0">
                <a:solidFill>
                  <a:srgbClr val="87888A"/>
                </a:solidFill>
              </a:rPr>
              <a:t>| </a:t>
            </a:r>
            <a:r>
              <a:rPr lang="fr-BE" sz="1500" dirty="0">
                <a:solidFill>
                  <a:srgbClr val="3C8091"/>
                </a:solidFill>
                <a:hlinkClick r:id="rId3">
                  <a:extLst>
                    <a:ext uri="{A12FA001-AC4F-418D-AE19-62706E023703}">
                      <ahyp:hlinkClr xmlns:ahyp="http://schemas.microsoft.com/office/drawing/2018/hyperlinkcolor" val="tx"/>
                    </a:ext>
                  </a:extLst>
                </a:hlinkClick>
              </a:rPr>
              <a:t>philippe.dussard@neomansio.be</a:t>
            </a:r>
            <a:r>
              <a:rPr lang="fr-BE" sz="1500" dirty="0">
                <a:solidFill>
                  <a:srgbClr val="87888A"/>
                </a:solidFill>
              </a:rPr>
              <a:t> </a:t>
            </a:r>
            <a:r>
              <a:rPr lang="fr-BE" sz="1600" b="1" dirty="0">
                <a:solidFill>
                  <a:srgbClr val="87888A"/>
                </a:solidFill>
              </a:rPr>
              <a:t>| </a:t>
            </a:r>
            <a:r>
              <a:rPr lang="fr-BE" sz="1500" dirty="0">
                <a:solidFill>
                  <a:srgbClr val="87888A"/>
                </a:solidFill>
              </a:rPr>
              <a:t>Tel. +32 479 94 59 39</a:t>
            </a:r>
            <a:endParaRPr lang="fr-FR" sz="1500" dirty="0">
              <a:solidFill>
                <a:srgbClr val="87888A"/>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86043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texte 3">
            <a:extLst>
              <a:ext uri="{FF2B5EF4-FFF2-40B4-BE49-F238E27FC236}">
                <a16:creationId xmlns:a16="http://schemas.microsoft.com/office/drawing/2014/main" id="{BC767108-5BFA-0644-A6ED-8F4801EB1D9C}"/>
              </a:ext>
            </a:extLst>
          </p:cNvPr>
          <p:cNvSpPr>
            <a:spLocks noGrp="1"/>
          </p:cNvSpPr>
          <p:nvPr>
            <p:ph type="body" idx="1"/>
          </p:nvPr>
        </p:nvSpPr>
        <p:spPr>
          <a:xfrm>
            <a:off x="7843100" y="6174555"/>
            <a:ext cx="4091232" cy="537329"/>
          </a:xfrm>
        </p:spPr>
        <p:txBody>
          <a:bodyPr/>
          <a:lstStyle/>
          <a:p>
            <a:pPr algn="r"/>
            <a:r>
              <a:rPr lang="fr-FR" b="1" dirty="0"/>
              <a:t>Merci pour votre attention…</a:t>
            </a:r>
          </a:p>
        </p:txBody>
      </p:sp>
      <p:sp>
        <p:nvSpPr>
          <p:cNvPr id="2" name="ZoneTexte 1">
            <a:extLst>
              <a:ext uri="{FF2B5EF4-FFF2-40B4-BE49-F238E27FC236}">
                <a16:creationId xmlns:a16="http://schemas.microsoft.com/office/drawing/2014/main" id="{9257ED66-A36D-C448-8287-EB8E4F77EE0F}"/>
              </a:ext>
            </a:extLst>
          </p:cNvPr>
          <p:cNvSpPr txBox="1"/>
          <p:nvPr/>
        </p:nvSpPr>
        <p:spPr>
          <a:xfrm>
            <a:off x="3767847" y="-395591"/>
            <a:ext cx="184731" cy="369332"/>
          </a:xfrm>
          <a:prstGeom prst="rect">
            <a:avLst/>
          </a:prstGeom>
          <a:noFill/>
        </p:spPr>
        <p:txBody>
          <a:bodyPr wrap="none" rtlCol="0">
            <a:spAutoFit/>
          </a:bodyPr>
          <a:lstStyle/>
          <a:p>
            <a:endParaRPr lang="fr-FR"/>
          </a:p>
        </p:txBody>
      </p:sp>
    </p:spTree>
    <p:extLst>
      <p:ext uri="{BB962C8B-B14F-4D97-AF65-F5344CB8AC3E}">
        <p14:creationId xmlns:p14="http://schemas.microsoft.com/office/powerpoint/2010/main" val="1817080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60FA7CC1-F9B8-488F-B4FA-9980FB40842F}"/>
              </a:ext>
            </a:extLst>
          </p:cNvPr>
          <p:cNvSpPr>
            <a:spLocks noGrp="1"/>
          </p:cNvSpPr>
          <p:nvPr>
            <p:ph idx="1"/>
          </p:nvPr>
        </p:nvSpPr>
        <p:spPr>
          <a:xfrm>
            <a:off x="1206500" y="1747105"/>
            <a:ext cx="9795933" cy="4688298"/>
          </a:xfrm>
        </p:spPr>
        <p:txBody>
          <a:bodyPr/>
          <a:lstStyle/>
          <a:p>
            <a:pPr>
              <a:buClr>
                <a:srgbClr val="C5682E"/>
              </a:buClr>
              <a:buFont typeface="Arial" panose="020B0604020202020204" pitchFamily="34" charset="0"/>
              <a:buChar char="•"/>
            </a:pPr>
            <a:r>
              <a:rPr lang="fr-FR" dirty="0"/>
              <a:t>2012	</a:t>
            </a:r>
            <a:r>
              <a:rPr lang="fr-FR" b="0" dirty="0">
                <a:solidFill>
                  <a:srgbClr val="87888A"/>
                </a:solidFill>
              </a:rPr>
              <a:t>Ouverture du Centre Cinéraire de Welkenraedt</a:t>
            </a:r>
          </a:p>
          <a:p>
            <a:pPr>
              <a:buClr>
                <a:srgbClr val="C5682E"/>
              </a:buClr>
              <a:buFont typeface="Arial" panose="020B0604020202020204" pitchFamily="34" charset="0"/>
              <a:buChar char="•"/>
            </a:pPr>
            <a:r>
              <a:rPr lang="fr-FR" dirty="0"/>
              <a:t>2015 	</a:t>
            </a:r>
            <a:r>
              <a:rPr lang="fr-FR" b="0" dirty="0">
                <a:solidFill>
                  <a:srgbClr val="87888A"/>
                </a:solidFill>
              </a:rPr>
              <a:t>Etude sur la possibilité d’implanter un premier</a:t>
            </a:r>
            <a:br>
              <a:rPr lang="fr-FR" b="0" dirty="0">
                <a:solidFill>
                  <a:srgbClr val="87888A"/>
                </a:solidFill>
              </a:rPr>
            </a:br>
            <a:r>
              <a:rPr lang="fr-FR" b="0" dirty="0">
                <a:solidFill>
                  <a:srgbClr val="87888A"/>
                </a:solidFill>
              </a:rPr>
              <a:t>			Centre Cinéraire en province de Luxembourg</a:t>
            </a:r>
          </a:p>
          <a:p>
            <a:pPr>
              <a:buClr>
                <a:srgbClr val="C5682E"/>
              </a:buClr>
              <a:buFont typeface="Arial" panose="020B0604020202020204" pitchFamily="34" charset="0"/>
              <a:buChar char="•"/>
            </a:pPr>
            <a:r>
              <a:rPr lang="fr-FR" dirty="0"/>
              <a:t>2016	</a:t>
            </a:r>
            <a:r>
              <a:rPr lang="fr-FR" b="0" dirty="0">
                <a:solidFill>
                  <a:srgbClr val="87888A"/>
                </a:solidFill>
              </a:rPr>
              <a:t>La Province de Luxembourg devient partenaire</a:t>
            </a:r>
            <a:br>
              <a:rPr lang="fr-FR" b="0" dirty="0">
                <a:solidFill>
                  <a:srgbClr val="87888A"/>
                </a:solidFill>
              </a:rPr>
            </a:br>
            <a:r>
              <a:rPr lang="fr-FR" b="0" dirty="0">
                <a:solidFill>
                  <a:srgbClr val="87888A"/>
                </a:solidFill>
              </a:rPr>
              <a:t>			de l’intercommunale ainsi que deux communes 							germanophones</a:t>
            </a:r>
          </a:p>
          <a:p>
            <a:pPr>
              <a:buFont typeface="Arial" panose="020B0604020202020204" pitchFamily="34" charset="0"/>
              <a:buChar char="•"/>
            </a:pPr>
            <a:endParaRPr lang="fr-FR" dirty="0"/>
          </a:p>
          <a:p>
            <a:pPr>
              <a:buFont typeface="Arial" panose="020B0604020202020204" pitchFamily="34" charset="0"/>
              <a:buChar char="•"/>
            </a:pPr>
            <a:endParaRPr lang="fr-BE" dirty="0"/>
          </a:p>
          <a:p>
            <a:pPr>
              <a:buFont typeface="Arial" panose="020B0604020202020204" pitchFamily="34" charset="0"/>
              <a:buChar char="•"/>
            </a:pPr>
            <a:endParaRPr lang="fr-BE" dirty="0"/>
          </a:p>
        </p:txBody>
      </p:sp>
      <p:sp>
        <p:nvSpPr>
          <p:cNvPr id="5" name="Espace réservé du numéro de diapositive 4">
            <a:extLst>
              <a:ext uri="{FF2B5EF4-FFF2-40B4-BE49-F238E27FC236}">
                <a16:creationId xmlns:a16="http://schemas.microsoft.com/office/drawing/2014/main" id="{86DF1875-FA51-462E-BDE9-27CBF0733302}"/>
              </a:ext>
            </a:extLst>
          </p:cNvPr>
          <p:cNvSpPr>
            <a:spLocks noGrp="1"/>
          </p:cNvSpPr>
          <p:nvPr>
            <p:ph type="sldNum" sz="quarter" idx="12"/>
          </p:nvPr>
        </p:nvSpPr>
        <p:spPr/>
        <p:txBody>
          <a:bodyPr/>
          <a:lstStyle/>
          <a:p>
            <a:pPr>
              <a:defRPr/>
            </a:pPr>
            <a:fld id="{2ABF3A6C-4066-1B4C-87C1-BAFBCBA678CB}" type="slidenum">
              <a:rPr lang="fr-FR" smtClean="0"/>
              <a:pPr>
                <a:defRPr/>
              </a:pPr>
              <a:t>5</a:t>
            </a:fld>
            <a:endParaRPr lang="fr-FR"/>
          </a:p>
        </p:txBody>
      </p:sp>
      <p:sp>
        <p:nvSpPr>
          <p:cNvPr id="9" name="Espace réservé du pied de page 3">
            <a:extLst>
              <a:ext uri="{FF2B5EF4-FFF2-40B4-BE49-F238E27FC236}">
                <a16:creationId xmlns:a16="http://schemas.microsoft.com/office/drawing/2014/main" id="{CF6F9F2D-CA6A-7347-8D0A-2B523385994C}"/>
              </a:ext>
            </a:extLst>
          </p:cNvPr>
          <p:cNvSpPr>
            <a:spLocks noGrp="1"/>
          </p:cNvSpPr>
          <p:nvPr>
            <p:ph type="ftr" sz="quarter" idx="11"/>
          </p:nvPr>
        </p:nvSpPr>
        <p:spPr>
          <a:xfrm>
            <a:off x="243417" y="136524"/>
            <a:ext cx="2331483" cy="486835"/>
          </a:xfrm>
        </p:spPr>
        <p:txBody>
          <a:bodyPr/>
          <a:lstStyle/>
          <a:p>
            <a:pPr>
              <a:defRPr/>
            </a:pPr>
            <a:r>
              <a:rPr lang="fr-FR" dirty="0"/>
              <a:t>De la Régie funéraire à l’Intercommunale </a:t>
            </a:r>
            <a:r>
              <a:rPr lang="fr-FR" dirty="0" err="1"/>
              <a:t>Neomansio</a:t>
            </a:r>
            <a:endParaRPr lang="fr-FR" dirty="0"/>
          </a:p>
        </p:txBody>
      </p:sp>
    </p:spTree>
    <p:extLst>
      <p:ext uri="{BB962C8B-B14F-4D97-AF65-F5344CB8AC3E}">
        <p14:creationId xmlns:p14="http://schemas.microsoft.com/office/powerpoint/2010/main" val="5767307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EC6090D8-C5A0-47AD-B6E1-A842F9B755AC}"/>
              </a:ext>
            </a:extLst>
          </p:cNvPr>
          <p:cNvSpPr>
            <a:spLocks noGrp="1"/>
          </p:cNvSpPr>
          <p:nvPr>
            <p:ph idx="1"/>
          </p:nvPr>
        </p:nvSpPr>
        <p:spPr>
          <a:xfrm>
            <a:off x="1206500" y="1925971"/>
            <a:ext cx="9795933" cy="2806285"/>
          </a:xfrm>
        </p:spPr>
        <p:txBody>
          <a:bodyPr/>
          <a:lstStyle/>
          <a:p>
            <a:pPr>
              <a:buClr>
                <a:srgbClr val="C5682E"/>
              </a:buClr>
              <a:buFont typeface="Arial" panose="020B0604020202020204" pitchFamily="34" charset="0"/>
              <a:buChar char="•"/>
            </a:pPr>
            <a:r>
              <a:rPr lang="fr-FR" dirty="0"/>
              <a:t>2018	</a:t>
            </a:r>
            <a:r>
              <a:rPr lang="fr-FR" b="0" dirty="0">
                <a:solidFill>
                  <a:srgbClr val="87888A"/>
                </a:solidFill>
              </a:rPr>
              <a:t>La Ville de Neufchâteau intègre l’intercommunale </a:t>
            </a:r>
          </a:p>
          <a:p>
            <a:pPr>
              <a:buClr>
                <a:srgbClr val="C5682E"/>
              </a:buClr>
              <a:buFont typeface="Arial" panose="020B0604020202020204" pitchFamily="34" charset="0"/>
              <a:buChar char="•"/>
            </a:pPr>
            <a:r>
              <a:rPr lang="fr-FR" dirty="0"/>
              <a:t>2019	</a:t>
            </a:r>
            <a:r>
              <a:rPr lang="fr-FR" b="0" dirty="0">
                <a:solidFill>
                  <a:srgbClr val="87888A"/>
                </a:solidFill>
              </a:rPr>
              <a:t>Début des travaux du Centre Cinéraire</a:t>
            </a:r>
            <a:br>
              <a:rPr lang="fr-FR" b="0" dirty="0">
                <a:solidFill>
                  <a:srgbClr val="87888A"/>
                </a:solidFill>
              </a:rPr>
            </a:br>
            <a:r>
              <a:rPr lang="fr-FR" b="0" dirty="0">
                <a:solidFill>
                  <a:srgbClr val="87888A"/>
                </a:solidFill>
              </a:rPr>
              <a:t>			de Neufchâteau</a:t>
            </a:r>
          </a:p>
          <a:p>
            <a:pPr>
              <a:buClr>
                <a:srgbClr val="C5682E"/>
              </a:buClr>
              <a:buFont typeface="Arial" panose="020B0604020202020204" pitchFamily="34" charset="0"/>
              <a:buChar char="•"/>
            </a:pPr>
            <a:r>
              <a:rPr lang="fr-FR" dirty="0"/>
              <a:t>2021	</a:t>
            </a:r>
            <a:r>
              <a:rPr lang="fr-FR" b="0" dirty="0">
                <a:solidFill>
                  <a:srgbClr val="87888A"/>
                </a:solidFill>
              </a:rPr>
              <a:t>Ouverture du premier Centre Cinéraire en province 					</a:t>
            </a:r>
            <a:r>
              <a:rPr lang="fr-FR" dirty="0"/>
              <a:t>	</a:t>
            </a:r>
            <a:r>
              <a:rPr lang="fr-FR" b="0" dirty="0">
                <a:solidFill>
                  <a:srgbClr val="87888A"/>
                </a:solidFill>
              </a:rPr>
              <a:t>de Luxembourg</a:t>
            </a:r>
          </a:p>
          <a:p>
            <a:pPr>
              <a:buFont typeface="Arial" panose="020B0604020202020204" pitchFamily="34" charset="0"/>
              <a:buChar char="•"/>
            </a:pPr>
            <a:endParaRPr lang="fr-BE" dirty="0"/>
          </a:p>
        </p:txBody>
      </p:sp>
      <p:sp>
        <p:nvSpPr>
          <p:cNvPr id="5" name="Espace réservé du numéro de diapositive 4">
            <a:extLst>
              <a:ext uri="{FF2B5EF4-FFF2-40B4-BE49-F238E27FC236}">
                <a16:creationId xmlns:a16="http://schemas.microsoft.com/office/drawing/2014/main" id="{60E82F66-CF95-42F3-B623-E51CAD24860D}"/>
              </a:ext>
            </a:extLst>
          </p:cNvPr>
          <p:cNvSpPr>
            <a:spLocks noGrp="1"/>
          </p:cNvSpPr>
          <p:nvPr>
            <p:ph type="sldNum" sz="quarter" idx="12"/>
          </p:nvPr>
        </p:nvSpPr>
        <p:spPr/>
        <p:txBody>
          <a:bodyPr/>
          <a:lstStyle/>
          <a:p>
            <a:pPr>
              <a:defRPr/>
            </a:pPr>
            <a:fld id="{2ABF3A6C-4066-1B4C-87C1-BAFBCBA678CB}" type="slidenum">
              <a:rPr lang="fr-FR" smtClean="0"/>
              <a:pPr>
                <a:defRPr/>
              </a:pPr>
              <a:t>6</a:t>
            </a:fld>
            <a:endParaRPr lang="fr-FR" dirty="0"/>
          </a:p>
        </p:txBody>
      </p:sp>
      <p:sp>
        <p:nvSpPr>
          <p:cNvPr id="6" name="Espace réservé du pied de page 3">
            <a:extLst>
              <a:ext uri="{FF2B5EF4-FFF2-40B4-BE49-F238E27FC236}">
                <a16:creationId xmlns:a16="http://schemas.microsoft.com/office/drawing/2014/main" id="{6471C5B9-C505-BE4F-98D7-D19F0EB237B5}"/>
              </a:ext>
            </a:extLst>
          </p:cNvPr>
          <p:cNvSpPr>
            <a:spLocks noGrp="1"/>
          </p:cNvSpPr>
          <p:nvPr>
            <p:ph type="ftr" sz="quarter" idx="11"/>
          </p:nvPr>
        </p:nvSpPr>
        <p:spPr>
          <a:xfrm>
            <a:off x="243417" y="136524"/>
            <a:ext cx="2331483" cy="486835"/>
          </a:xfrm>
        </p:spPr>
        <p:txBody>
          <a:bodyPr/>
          <a:lstStyle/>
          <a:p>
            <a:pPr>
              <a:defRPr/>
            </a:pPr>
            <a:r>
              <a:rPr lang="fr-FR" dirty="0"/>
              <a:t>De la Régie funéraire à l’Intercommunale </a:t>
            </a:r>
            <a:r>
              <a:rPr lang="fr-FR" dirty="0" err="1"/>
              <a:t>Neomansio</a:t>
            </a:r>
            <a:endParaRPr lang="fr-FR" dirty="0"/>
          </a:p>
        </p:txBody>
      </p:sp>
    </p:spTree>
    <p:extLst>
      <p:ext uri="{BB962C8B-B14F-4D97-AF65-F5344CB8AC3E}">
        <p14:creationId xmlns:p14="http://schemas.microsoft.com/office/powerpoint/2010/main" val="38036244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arbre, extérieur, personne, plante&#10;&#10;Description générée automatiquement">
            <a:extLst>
              <a:ext uri="{FF2B5EF4-FFF2-40B4-BE49-F238E27FC236}">
                <a16:creationId xmlns:a16="http://schemas.microsoft.com/office/drawing/2014/main" id="{DA4EAFFD-7AA8-BF42-83EC-D364203845F2}"/>
              </a:ext>
            </a:extLst>
          </p:cNvPr>
          <p:cNvPicPr>
            <a:picLocks noChangeAspect="1"/>
          </p:cNvPicPr>
          <p:nvPr/>
        </p:nvPicPr>
        <p:blipFill>
          <a:blip r:embed="rId2"/>
          <a:stretch>
            <a:fillRect/>
          </a:stretch>
        </p:blipFill>
        <p:spPr>
          <a:xfrm>
            <a:off x="-1" y="-1"/>
            <a:ext cx="4609707" cy="6861575"/>
          </a:xfrm>
          <a:prstGeom prst="rect">
            <a:avLst/>
          </a:prstGeom>
        </p:spPr>
      </p:pic>
      <p:sp>
        <p:nvSpPr>
          <p:cNvPr id="11" name="Rectangle 10">
            <a:extLst>
              <a:ext uri="{FF2B5EF4-FFF2-40B4-BE49-F238E27FC236}">
                <a16:creationId xmlns:a16="http://schemas.microsoft.com/office/drawing/2014/main" id="{46F0D016-854C-D140-88D4-86A6159D2AF4}"/>
              </a:ext>
            </a:extLst>
          </p:cNvPr>
          <p:cNvSpPr/>
          <p:nvPr/>
        </p:nvSpPr>
        <p:spPr>
          <a:xfrm>
            <a:off x="3657600" y="0"/>
            <a:ext cx="85344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5" name="Graphique 14">
            <a:extLst>
              <a:ext uri="{FF2B5EF4-FFF2-40B4-BE49-F238E27FC236}">
                <a16:creationId xmlns:a16="http://schemas.microsoft.com/office/drawing/2014/main" id="{568685D2-0056-2F45-B93D-52278DE66CF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565" y="0"/>
            <a:ext cx="4927600" cy="6858000"/>
          </a:xfrm>
          <a:prstGeom prst="rect">
            <a:avLst/>
          </a:prstGeom>
        </p:spPr>
      </p:pic>
      <p:sp>
        <p:nvSpPr>
          <p:cNvPr id="2" name="Titre 1">
            <a:extLst>
              <a:ext uri="{FF2B5EF4-FFF2-40B4-BE49-F238E27FC236}">
                <a16:creationId xmlns:a16="http://schemas.microsoft.com/office/drawing/2014/main" id="{3E099B26-8A6B-4147-A853-0927F61A6F4E}"/>
              </a:ext>
            </a:extLst>
          </p:cNvPr>
          <p:cNvSpPr>
            <a:spLocks noGrp="1"/>
          </p:cNvSpPr>
          <p:nvPr>
            <p:ph type="title"/>
          </p:nvPr>
        </p:nvSpPr>
        <p:spPr/>
        <p:txBody>
          <a:bodyPr/>
          <a:lstStyle/>
          <a:p>
            <a:r>
              <a:rPr lang="fr-FR" dirty="0"/>
              <a:t>L’Intercommunale </a:t>
            </a:r>
            <a:r>
              <a:rPr lang="fr-FR" dirty="0" err="1"/>
              <a:t>Neomansio</a:t>
            </a:r>
            <a:r>
              <a:rPr lang="fr-FR" dirty="0"/>
              <a:t> : les éléments clés</a:t>
            </a:r>
          </a:p>
        </p:txBody>
      </p:sp>
      <p:sp>
        <p:nvSpPr>
          <p:cNvPr id="5" name="Espace réservé du texte 4">
            <a:extLst>
              <a:ext uri="{FF2B5EF4-FFF2-40B4-BE49-F238E27FC236}">
                <a16:creationId xmlns:a16="http://schemas.microsoft.com/office/drawing/2014/main" id="{838C482B-2F8E-574C-B630-8E788F9A86BC}"/>
              </a:ext>
            </a:extLst>
          </p:cNvPr>
          <p:cNvSpPr>
            <a:spLocks noGrp="1"/>
          </p:cNvSpPr>
          <p:nvPr>
            <p:ph type="body" sz="quarter" idx="18"/>
          </p:nvPr>
        </p:nvSpPr>
        <p:spPr/>
        <p:txBody>
          <a:bodyPr/>
          <a:lstStyle/>
          <a:p>
            <a:r>
              <a:rPr lang="fr-FR" dirty="0"/>
              <a:t>2</a:t>
            </a:r>
          </a:p>
        </p:txBody>
      </p:sp>
      <p:sp>
        <p:nvSpPr>
          <p:cNvPr id="7" name="Rectangle 12">
            <a:extLst>
              <a:ext uri="{FF2B5EF4-FFF2-40B4-BE49-F238E27FC236}">
                <a16:creationId xmlns:a16="http://schemas.microsoft.com/office/drawing/2014/main" id="{860F9F45-C08B-5A4A-AD92-D28B1D03760B}"/>
              </a:ext>
            </a:extLst>
          </p:cNvPr>
          <p:cNvSpPr/>
          <p:nvPr/>
        </p:nvSpPr>
        <p:spPr>
          <a:xfrm rot="10800000">
            <a:off x="3646715" y="4873763"/>
            <a:ext cx="6876266" cy="2004876"/>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76266" h="2004876">
                <a:moveTo>
                  <a:pt x="0" y="0"/>
                </a:moveTo>
                <a:lnTo>
                  <a:pt x="6876266" y="23854"/>
                </a:lnTo>
                <a:lnTo>
                  <a:pt x="6876266" y="2004876"/>
                </a:lnTo>
                <a:cubicBezTo>
                  <a:pt x="5699272" y="1047168"/>
                  <a:pt x="4073318" y="2015479"/>
                  <a:pt x="2331454" y="1616410"/>
                </a:cubicBezTo>
                <a:cubicBezTo>
                  <a:pt x="1153102" y="1289615"/>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
        <p:nvSpPr>
          <p:cNvPr id="9" name="Rectangle 12">
            <a:extLst>
              <a:ext uri="{FF2B5EF4-FFF2-40B4-BE49-F238E27FC236}">
                <a16:creationId xmlns:a16="http://schemas.microsoft.com/office/drawing/2014/main" id="{6C794895-80B9-2A4A-AB1F-302E31CFDC42}"/>
              </a:ext>
            </a:extLst>
          </p:cNvPr>
          <p:cNvSpPr/>
          <p:nvPr/>
        </p:nvSpPr>
        <p:spPr>
          <a:xfrm rot="10800000" flipH="1">
            <a:off x="5292635" y="4615616"/>
            <a:ext cx="6955779" cy="2255072"/>
          </a:xfrm>
          <a:custGeom>
            <a:avLst/>
            <a:gdLst>
              <a:gd name="connsiteX0" fmla="*/ 0 w 6271967"/>
              <a:gd name="connsiteY0" fmla="*/ 0 h 2648932"/>
              <a:gd name="connsiteX1" fmla="*/ 6271967 w 6271967"/>
              <a:gd name="connsiteY1" fmla="*/ 0 h 2648932"/>
              <a:gd name="connsiteX2" fmla="*/ 6271967 w 6271967"/>
              <a:gd name="connsiteY2" fmla="*/ 2648932 h 2648932"/>
              <a:gd name="connsiteX3" fmla="*/ 0 w 6271967"/>
              <a:gd name="connsiteY3" fmla="*/ 2648932 h 2648932"/>
              <a:gd name="connsiteX4" fmla="*/ 0 w 6271967"/>
              <a:gd name="connsiteY4" fmla="*/ 0 h 2648932"/>
              <a:gd name="connsiteX0" fmla="*/ 8379 w 6280346"/>
              <a:gd name="connsiteY0" fmla="*/ 0 h 2648932"/>
              <a:gd name="connsiteX1" fmla="*/ 6280346 w 6280346"/>
              <a:gd name="connsiteY1" fmla="*/ 0 h 2648932"/>
              <a:gd name="connsiteX2" fmla="*/ 6280346 w 6280346"/>
              <a:gd name="connsiteY2" fmla="*/ 2648932 h 2648932"/>
              <a:gd name="connsiteX3" fmla="*/ 8379 w 6280346"/>
              <a:gd name="connsiteY3" fmla="*/ 2648932 h 2648932"/>
              <a:gd name="connsiteX4" fmla="*/ 8379 w 6280346"/>
              <a:gd name="connsiteY4" fmla="*/ 0 h 2648932"/>
              <a:gd name="connsiteX0" fmla="*/ 0 w 6271967"/>
              <a:gd name="connsiteY0" fmla="*/ 0 h 2648932"/>
              <a:gd name="connsiteX1" fmla="*/ 6271967 w 6271967"/>
              <a:gd name="connsiteY1" fmla="*/ 0 h 2648932"/>
              <a:gd name="connsiteX2" fmla="*/ 6271967 w 6271967"/>
              <a:gd name="connsiteY2" fmla="*/ 2648932 h 2648932"/>
              <a:gd name="connsiteX3" fmla="*/ 1357460 w 6271967"/>
              <a:gd name="connsiteY3" fmla="*/ 1564849 h 2648932"/>
              <a:gd name="connsiteX4" fmla="*/ 0 w 6271967"/>
              <a:gd name="connsiteY4" fmla="*/ 0 h 2648932"/>
              <a:gd name="connsiteX0" fmla="*/ 0 w 6271967"/>
              <a:gd name="connsiteY0" fmla="*/ 0 h 3135432"/>
              <a:gd name="connsiteX1" fmla="*/ 6271967 w 6271967"/>
              <a:gd name="connsiteY1" fmla="*/ 0 h 3135432"/>
              <a:gd name="connsiteX2" fmla="*/ 6271967 w 6271967"/>
              <a:gd name="connsiteY2" fmla="*/ 2648932 h 3135432"/>
              <a:gd name="connsiteX3" fmla="*/ 1357460 w 6271967"/>
              <a:gd name="connsiteY3" fmla="*/ 1564849 h 3135432"/>
              <a:gd name="connsiteX4" fmla="*/ 0 w 6271967"/>
              <a:gd name="connsiteY4" fmla="*/ 0 h 3135432"/>
              <a:gd name="connsiteX0" fmla="*/ 0 w 6271967"/>
              <a:gd name="connsiteY0" fmla="*/ 0 h 3517392"/>
              <a:gd name="connsiteX1" fmla="*/ 6271967 w 6271967"/>
              <a:gd name="connsiteY1" fmla="*/ 0 h 3517392"/>
              <a:gd name="connsiteX2" fmla="*/ 6271967 w 6271967"/>
              <a:gd name="connsiteY2" fmla="*/ 2648932 h 3517392"/>
              <a:gd name="connsiteX3" fmla="*/ 424206 w 6271967"/>
              <a:gd name="connsiteY3" fmla="*/ 2130458 h 3517392"/>
              <a:gd name="connsiteX4" fmla="*/ 0 w 6271967"/>
              <a:gd name="connsiteY4" fmla="*/ 0 h 3517392"/>
              <a:gd name="connsiteX0" fmla="*/ 160884 w 6432851"/>
              <a:gd name="connsiteY0" fmla="*/ 0 h 3517392"/>
              <a:gd name="connsiteX1" fmla="*/ 6432851 w 6432851"/>
              <a:gd name="connsiteY1" fmla="*/ 0 h 3517392"/>
              <a:gd name="connsiteX2" fmla="*/ 6432851 w 6432851"/>
              <a:gd name="connsiteY2" fmla="*/ 2648932 h 3517392"/>
              <a:gd name="connsiteX3" fmla="*/ 585090 w 6432851"/>
              <a:gd name="connsiteY3" fmla="*/ 2130458 h 3517392"/>
              <a:gd name="connsiteX4" fmla="*/ 160884 w 6432851"/>
              <a:gd name="connsiteY4" fmla="*/ 0 h 3517392"/>
              <a:gd name="connsiteX0" fmla="*/ 160884 w 6432851"/>
              <a:gd name="connsiteY0" fmla="*/ 0 h 2884146"/>
              <a:gd name="connsiteX1" fmla="*/ 6432851 w 6432851"/>
              <a:gd name="connsiteY1" fmla="*/ 0 h 2884146"/>
              <a:gd name="connsiteX2" fmla="*/ 6432851 w 6432851"/>
              <a:gd name="connsiteY2" fmla="*/ 2648932 h 2884146"/>
              <a:gd name="connsiteX3" fmla="*/ 585090 w 6432851"/>
              <a:gd name="connsiteY3" fmla="*/ 2130458 h 2884146"/>
              <a:gd name="connsiteX4" fmla="*/ 160884 w 6432851"/>
              <a:gd name="connsiteY4" fmla="*/ 0 h 2884146"/>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3017285"/>
              <a:gd name="connsiteX1" fmla="*/ 6271967 w 6271967"/>
              <a:gd name="connsiteY1" fmla="*/ 0 h 3017285"/>
              <a:gd name="connsiteX2" fmla="*/ 6271967 w 6271967"/>
              <a:gd name="connsiteY2" fmla="*/ 2648932 h 3017285"/>
              <a:gd name="connsiteX3" fmla="*/ 1800520 w 6271967"/>
              <a:gd name="connsiteY3" fmla="*/ 2318994 h 3017285"/>
              <a:gd name="connsiteX4" fmla="*/ 0 w 6271967"/>
              <a:gd name="connsiteY4" fmla="*/ 0 h 3017285"/>
              <a:gd name="connsiteX0" fmla="*/ 0 w 6271967"/>
              <a:gd name="connsiteY0" fmla="*/ 0 h 2648932"/>
              <a:gd name="connsiteX1" fmla="*/ 6271967 w 6271967"/>
              <a:gd name="connsiteY1" fmla="*/ 0 h 2648932"/>
              <a:gd name="connsiteX2" fmla="*/ 6271967 w 6271967"/>
              <a:gd name="connsiteY2" fmla="*/ 2648932 h 2648932"/>
              <a:gd name="connsiteX3" fmla="*/ 1800520 w 6271967"/>
              <a:gd name="connsiteY3" fmla="*/ 2318994 h 2648932"/>
              <a:gd name="connsiteX4" fmla="*/ 0 w 6271967"/>
              <a:gd name="connsiteY4" fmla="*/ 0 h 2648932"/>
              <a:gd name="connsiteX0" fmla="*/ 0 w 6271967"/>
              <a:gd name="connsiteY0" fmla="*/ 0 h 2730996"/>
              <a:gd name="connsiteX1" fmla="*/ 6271967 w 6271967"/>
              <a:gd name="connsiteY1" fmla="*/ 0 h 2730996"/>
              <a:gd name="connsiteX2" fmla="*/ 6271967 w 6271967"/>
              <a:gd name="connsiteY2" fmla="*/ 2648932 h 2730996"/>
              <a:gd name="connsiteX3" fmla="*/ 1687398 w 6271967"/>
              <a:gd name="connsiteY3" fmla="*/ 2554664 h 2730996"/>
              <a:gd name="connsiteX4" fmla="*/ 0 w 6271967"/>
              <a:gd name="connsiteY4" fmla="*/ 0 h 2730996"/>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845439"/>
              <a:gd name="connsiteX1" fmla="*/ 6271967 w 6271967"/>
              <a:gd name="connsiteY1" fmla="*/ 0 h 2845439"/>
              <a:gd name="connsiteX2" fmla="*/ 6271967 w 6271967"/>
              <a:gd name="connsiteY2" fmla="*/ 2648932 h 2845439"/>
              <a:gd name="connsiteX3" fmla="*/ 1687398 w 6271967"/>
              <a:gd name="connsiteY3" fmla="*/ 2554664 h 2845439"/>
              <a:gd name="connsiteX4" fmla="*/ 0 w 6271967"/>
              <a:gd name="connsiteY4" fmla="*/ 0 h 2845439"/>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792034"/>
              <a:gd name="connsiteX1" fmla="*/ 6271967 w 6271967"/>
              <a:gd name="connsiteY1" fmla="*/ 0 h 2792034"/>
              <a:gd name="connsiteX2" fmla="*/ 6271967 w 6271967"/>
              <a:gd name="connsiteY2" fmla="*/ 2648932 h 2792034"/>
              <a:gd name="connsiteX3" fmla="*/ 1687398 w 6271967"/>
              <a:gd name="connsiteY3" fmla="*/ 2554664 h 2792034"/>
              <a:gd name="connsiteX4" fmla="*/ 0 w 6271967"/>
              <a:gd name="connsiteY4" fmla="*/ 0 h 279203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271967"/>
              <a:gd name="connsiteY0" fmla="*/ 0 h 2686944"/>
              <a:gd name="connsiteX1" fmla="*/ 6271967 w 6271967"/>
              <a:gd name="connsiteY1" fmla="*/ 0 h 2686944"/>
              <a:gd name="connsiteX2" fmla="*/ 6271967 w 6271967"/>
              <a:gd name="connsiteY2" fmla="*/ 2648932 h 2686944"/>
              <a:gd name="connsiteX3" fmla="*/ 1687398 w 6271967"/>
              <a:gd name="connsiteY3" fmla="*/ 2554664 h 2686944"/>
              <a:gd name="connsiteX4" fmla="*/ 0 w 6271967"/>
              <a:gd name="connsiteY4" fmla="*/ 0 h 2686944"/>
              <a:gd name="connsiteX0" fmla="*/ 0 w 6756997"/>
              <a:gd name="connsiteY0" fmla="*/ 262393 h 2949337"/>
              <a:gd name="connsiteX1" fmla="*/ 6756997 w 6756997"/>
              <a:gd name="connsiteY1" fmla="*/ 0 h 2949337"/>
              <a:gd name="connsiteX2" fmla="*/ 6271967 w 6756997"/>
              <a:gd name="connsiteY2" fmla="*/ 2911325 h 2949337"/>
              <a:gd name="connsiteX3" fmla="*/ 1687398 w 6756997"/>
              <a:gd name="connsiteY3" fmla="*/ 2817057 h 2949337"/>
              <a:gd name="connsiteX4" fmla="*/ 0 w 6756997"/>
              <a:gd name="connsiteY4" fmla="*/ 262393 h 2949337"/>
              <a:gd name="connsiteX0" fmla="*/ 0 w 6772899"/>
              <a:gd name="connsiteY0" fmla="*/ 262393 h 2882167"/>
              <a:gd name="connsiteX1" fmla="*/ 6756997 w 6772899"/>
              <a:gd name="connsiteY1" fmla="*/ 0 h 2882167"/>
              <a:gd name="connsiteX2" fmla="*/ 6772899 w 6772899"/>
              <a:gd name="connsiteY2" fmla="*/ 1996925 h 2882167"/>
              <a:gd name="connsiteX3" fmla="*/ 1687398 w 6772899"/>
              <a:gd name="connsiteY3" fmla="*/ 2817057 h 2882167"/>
              <a:gd name="connsiteX4" fmla="*/ 0 w 6772899"/>
              <a:gd name="connsiteY4" fmla="*/ 262393 h 2882167"/>
              <a:gd name="connsiteX0" fmla="*/ 0 w 6756997"/>
              <a:gd name="connsiteY0" fmla="*/ 262393 h 2881325"/>
              <a:gd name="connsiteX1" fmla="*/ 6756997 w 6756997"/>
              <a:gd name="connsiteY1" fmla="*/ 0 h 2881325"/>
              <a:gd name="connsiteX2" fmla="*/ 6741094 w 6756997"/>
              <a:gd name="connsiteY2" fmla="*/ 1973071 h 2881325"/>
              <a:gd name="connsiteX3" fmla="*/ 1687398 w 6756997"/>
              <a:gd name="connsiteY3" fmla="*/ 2817057 h 2881325"/>
              <a:gd name="connsiteX4" fmla="*/ 0 w 6756997"/>
              <a:gd name="connsiteY4" fmla="*/ 262393 h 2881325"/>
              <a:gd name="connsiteX0" fmla="*/ 0 w 6749045"/>
              <a:gd name="connsiteY0" fmla="*/ 262393 h 2881325"/>
              <a:gd name="connsiteX1" fmla="*/ 6749045 w 6749045"/>
              <a:gd name="connsiteY1" fmla="*/ 0 h 2881325"/>
              <a:gd name="connsiteX2" fmla="*/ 6741094 w 6749045"/>
              <a:gd name="connsiteY2" fmla="*/ 1973071 h 2881325"/>
              <a:gd name="connsiteX3" fmla="*/ 1687398 w 6749045"/>
              <a:gd name="connsiteY3" fmla="*/ 2817057 h 2881325"/>
              <a:gd name="connsiteX4" fmla="*/ 0 w 6749045"/>
              <a:gd name="connsiteY4" fmla="*/ 262393 h 2881325"/>
              <a:gd name="connsiteX0" fmla="*/ 0 w 6876266"/>
              <a:gd name="connsiteY0" fmla="*/ 0 h 2905179"/>
              <a:gd name="connsiteX1" fmla="*/ 6876266 w 6876266"/>
              <a:gd name="connsiteY1" fmla="*/ 23854 h 2905179"/>
              <a:gd name="connsiteX2" fmla="*/ 6868315 w 6876266"/>
              <a:gd name="connsiteY2" fmla="*/ 1996925 h 2905179"/>
              <a:gd name="connsiteX3" fmla="*/ 1814619 w 6876266"/>
              <a:gd name="connsiteY3" fmla="*/ 2840911 h 2905179"/>
              <a:gd name="connsiteX4" fmla="*/ 0 w 6876266"/>
              <a:gd name="connsiteY4" fmla="*/ 0 h 2905179"/>
              <a:gd name="connsiteX0" fmla="*/ 0 w 6876266"/>
              <a:gd name="connsiteY0" fmla="*/ 0 h 2062047"/>
              <a:gd name="connsiteX1" fmla="*/ 6876266 w 6876266"/>
              <a:gd name="connsiteY1" fmla="*/ 23854 h 2062047"/>
              <a:gd name="connsiteX2" fmla="*/ 6868315 w 6876266"/>
              <a:gd name="connsiteY2" fmla="*/ 1996925 h 2062047"/>
              <a:gd name="connsiteX3" fmla="*/ 3102730 w 6876266"/>
              <a:gd name="connsiteY3" fmla="*/ 1934462 h 2062047"/>
              <a:gd name="connsiteX4" fmla="*/ 0 w 6876266"/>
              <a:gd name="connsiteY4" fmla="*/ 0 h 2062047"/>
              <a:gd name="connsiteX0" fmla="*/ 0 w 6876266"/>
              <a:gd name="connsiteY0" fmla="*/ 0 h 2063187"/>
              <a:gd name="connsiteX1" fmla="*/ 6876266 w 6876266"/>
              <a:gd name="connsiteY1" fmla="*/ 23854 h 2063187"/>
              <a:gd name="connsiteX2" fmla="*/ 6876266 w 6876266"/>
              <a:gd name="connsiteY2" fmla="*/ 2004876 h 2063187"/>
              <a:gd name="connsiteX3" fmla="*/ 3102730 w 6876266"/>
              <a:gd name="connsiteY3" fmla="*/ 1934462 h 2063187"/>
              <a:gd name="connsiteX4" fmla="*/ 0 w 6876266"/>
              <a:gd name="connsiteY4" fmla="*/ 0 h 2063187"/>
              <a:gd name="connsiteX0" fmla="*/ 0 w 6876266"/>
              <a:gd name="connsiteY0" fmla="*/ 0 h 2013761"/>
              <a:gd name="connsiteX1" fmla="*/ 6876266 w 6876266"/>
              <a:gd name="connsiteY1" fmla="*/ 23854 h 2013761"/>
              <a:gd name="connsiteX2" fmla="*/ 6876266 w 6876266"/>
              <a:gd name="connsiteY2" fmla="*/ 2004876 h 2013761"/>
              <a:gd name="connsiteX3" fmla="*/ 3102730 w 6876266"/>
              <a:gd name="connsiteY3" fmla="*/ 1934462 h 2013761"/>
              <a:gd name="connsiteX4" fmla="*/ 0 w 6876266"/>
              <a:gd name="connsiteY4" fmla="*/ 0 h 2013761"/>
              <a:gd name="connsiteX0" fmla="*/ 0 w 6876266"/>
              <a:gd name="connsiteY0" fmla="*/ 0 h 2004876"/>
              <a:gd name="connsiteX1" fmla="*/ 6876266 w 6876266"/>
              <a:gd name="connsiteY1" fmla="*/ 23854 h 2004876"/>
              <a:gd name="connsiteX2" fmla="*/ 6876266 w 6876266"/>
              <a:gd name="connsiteY2" fmla="*/ 2004876 h 2004876"/>
              <a:gd name="connsiteX3" fmla="*/ 2331454 w 6876266"/>
              <a:gd name="connsiteY3" fmla="*/ 1616410 h 2004876"/>
              <a:gd name="connsiteX4" fmla="*/ 0 w 6876266"/>
              <a:gd name="connsiteY4" fmla="*/ 0 h 2004876"/>
              <a:gd name="connsiteX0" fmla="*/ 0 w 6876266"/>
              <a:gd name="connsiteY0" fmla="*/ 0 h 2004876"/>
              <a:gd name="connsiteX1" fmla="*/ 6876266 w 6876266"/>
              <a:gd name="connsiteY1" fmla="*/ 23854 h 2004876"/>
              <a:gd name="connsiteX2" fmla="*/ 6403734 w 6876266"/>
              <a:gd name="connsiteY2" fmla="*/ 843599 h 2004876"/>
              <a:gd name="connsiteX3" fmla="*/ 6876266 w 6876266"/>
              <a:gd name="connsiteY3" fmla="*/ 2004876 h 2004876"/>
              <a:gd name="connsiteX4" fmla="*/ 2331454 w 6876266"/>
              <a:gd name="connsiteY4" fmla="*/ 1616410 h 2004876"/>
              <a:gd name="connsiteX5" fmla="*/ 0 w 6876266"/>
              <a:gd name="connsiteY5" fmla="*/ 0 h 2004876"/>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331454 w 6876266"/>
              <a:gd name="connsiteY5" fmla="*/ 1616410 h 2645641"/>
              <a:gd name="connsiteX6" fmla="*/ 0 w 6876266"/>
              <a:gd name="connsiteY6" fmla="*/ 0 h 2645641"/>
              <a:gd name="connsiteX0" fmla="*/ 0 w 6876266"/>
              <a:gd name="connsiteY0" fmla="*/ 0 h 2645641"/>
              <a:gd name="connsiteX1" fmla="*/ 6876266 w 6876266"/>
              <a:gd name="connsiteY1" fmla="*/ 23854 h 2645641"/>
              <a:gd name="connsiteX2" fmla="*/ 6403734 w 6876266"/>
              <a:gd name="connsiteY2" fmla="*/ 843599 h 2645641"/>
              <a:gd name="connsiteX3" fmla="*/ 6876266 w 6876266"/>
              <a:gd name="connsiteY3" fmla="*/ 2004876 h 2645641"/>
              <a:gd name="connsiteX4" fmla="*/ 4559031 w 6876266"/>
              <a:gd name="connsiteY4" fmla="*/ 2640594 h 2645641"/>
              <a:gd name="connsiteX5" fmla="*/ 2729019 w 6876266"/>
              <a:gd name="connsiteY5" fmla="*/ 988257 h 2645641"/>
              <a:gd name="connsiteX6" fmla="*/ 0 w 6876266"/>
              <a:gd name="connsiteY6" fmla="*/ 0 h 2645641"/>
              <a:gd name="connsiteX0" fmla="*/ 0 w 6904697"/>
              <a:gd name="connsiteY0" fmla="*/ 0 h 2645641"/>
              <a:gd name="connsiteX1" fmla="*/ 6876266 w 6904697"/>
              <a:gd name="connsiteY1" fmla="*/ 23854 h 2645641"/>
              <a:gd name="connsiteX2" fmla="*/ 6904667 w 6904697"/>
              <a:gd name="connsiteY2" fmla="*/ 883356 h 2645641"/>
              <a:gd name="connsiteX3" fmla="*/ 6876266 w 6904697"/>
              <a:gd name="connsiteY3" fmla="*/ 2004876 h 2645641"/>
              <a:gd name="connsiteX4" fmla="*/ 4559031 w 6904697"/>
              <a:gd name="connsiteY4" fmla="*/ 2640594 h 2645641"/>
              <a:gd name="connsiteX5" fmla="*/ 2729019 w 6904697"/>
              <a:gd name="connsiteY5" fmla="*/ 988257 h 2645641"/>
              <a:gd name="connsiteX6" fmla="*/ 0 w 6904697"/>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876266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5641"/>
              <a:gd name="connsiteX1" fmla="*/ 6955779 w 6955779"/>
              <a:gd name="connsiteY1" fmla="*/ 0 h 2645641"/>
              <a:gd name="connsiteX2" fmla="*/ 6904667 w 6955779"/>
              <a:gd name="connsiteY2" fmla="*/ 883356 h 2645641"/>
              <a:gd name="connsiteX3" fmla="*/ 6939877 w 6955779"/>
              <a:gd name="connsiteY3" fmla="*/ 2004876 h 2645641"/>
              <a:gd name="connsiteX4" fmla="*/ 4559031 w 6955779"/>
              <a:gd name="connsiteY4" fmla="*/ 2640594 h 2645641"/>
              <a:gd name="connsiteX5" fmla="*/ 2729019 w 6955779"/>
              <a:gd name="connsiteY5" fmla="*/ 988257 h 2645641"/>
              <a:gd name="connsiteX6" fmla="*/ 0 w 6955779"/>
              <a:gd name="connsiteY6" fmla="*/ 0 h 2645641"/>
              <a:gd name="connsiteX0" fmla="*/ 0 w 6955779"/>
              <a:gd name="connsiteY0" fmla="*/ 0 h 2647647"/>
              <a:gd name="connsiteX1" fmla="*/ 6955779 w 6955779"/>
              <a:gd name="connsiteY1" fmla="*/ 0 h 2647647"/>
              <a:gd name="connsiteX2" fmla="*/ 6904667 w 6955779"/>
              <a:gd name="connsiteY2" fmla="*/ 883356 h 2647647"/>
              <a:gd name="connsiteX3" fmla="*/ 6939877 w 6955779"/>
              <a:gd name="connsiteY3" fmla="*/ 2004876 h 2647647"/>
              <a:gd name="connsiteX4" fmla="*/ 4559031 w 6955779"/>
              <a:gd name="connsiteY4" fmla="*/ 2640594 h 2647647"/>
              <a:gd name="connsiteX5" fmla="*/ 2729019 w 6955779"/>
              <a:gd name="connsiteY5" fmla="*/ 988257 h 2647647"/>
              <a:gd name="connsiteX6" fmla="*/ 0 w 6955779"/>
              <a:gd name="connsiteY6" fmla="*/ 0 h 2647647"/>
              <a:gd name="connsiteX0" fmla="*/ 0 w 6955779"/>
              <a:gd name="connsiteY0" fmla="*/ 0 h 2284257"/>
              <a:gd name="connsiteX1" fmla="*/ 6955779 w 6955779"/>
              <a:gd name="connsiteY1" fmla="*/ 0 h 2284257"/>
              <a:gd name="connsiteX2" fmla="*/ 6904667 w 6955779"/>
              <a:gd name="connsiteY2" fmla="*/ 883356 h 2284257"/>
              <a:gd name="connsiteX3" fmla="*/ 6939877 w 6955779"/>
              <a:gd name="connsiteY3" fmla="*/ 2004876 h 2284257"/>
              <a:gd name="connsiteX4" fmla="*/ 4630593 w 6955779"/>
              <a:gd name="connsiteY4" fmla="*/ 2250980 h 2284257"/>
              <a:gd name="connsiteX5" fmla="*/ 2729019 w 6955779"/>
              <a:gd name="connsiteY5" fmla="*/ 988257 h 2284257"/>
              <a:gd name="connsiteX6" fmla="*/ 0 w 6955779"/>
              <a:gd name="connsiteY6" fmla="*/ 0 h 2284257"/>
              <a:gd name="connsiteX0" fmla="*/ 0 w 6955779"/>
              <a:gd name="connsiteY0" fmla="*/ 0 h 2255072"/>
              <a:gd name="connsiteX1" fmla="*/ 6955779 w 6955779"/>
              <a:gd name="connsiteY1" fmla="*/ 0 h 2255072"/>
              <a:gd name="connsiteX2" fmla="*/ 6904667 w 6955779"/>
              <a:gd name="connsiteY2" fmla="*/ 883356 h 2255072"/>
              <a:gd name="connsiteX3" fmla="*/ 6939877 w 6955779"/>
              <a:gd name="connsiteY3" fmla="*/ 1289259 h 2255072"/>
              <a:gd name="connsiteX4" fmla="*/ 4630593 w 6955779"/>
              <a:gd name="connsiteY4" fmla="*/ 2250980 h 2255072"/>
              <a:gd name="connsiteX5" fmla="*/ 2729019 w 6955779"/>
              <a:gd name="connsiteY5" fmla="*/ 988257 h 2255072"/>
              <a:gd name="connsiteX6" fmla="*/ 0 w 6955779"/>
              <a:gd name="connsiteY6" fmla="*/ 0 h 2255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5779" h="2255072">
                <a:moveTo>
                  <a:pt x="0" y="0"/>
                </a:moveTo>
                <a:lnTo>
                  <a:pt x="6955779" y="0"/>
                </a:lnTo>
                <a:cubicBezTo>
                  <a:pt x="6954644" y="646960"/>
                  <a:pt x="6905802" y="236396"/>
                  <a:pt x="6904667" y="883356"/>
                </a:cubicBezTo>
                <a:lnTo>
                  <a:pt x="6939877" y="1289259"/>
                </a:lnTo>
                <a:cubicBezTo>
                  <a:pt x="6780851" y="1595384"/>
                  <a:pt x="5388062" y="2315724"/>
                  <a:pt x="4630593" y="2250980"/>
                </a:cubicBezTo>
                <a:cubicBezTo>
                  <a:pt x="3873124" y="2186236"/>
                  <a:pt x="3589574" y="1252102"/>
                  <a:pt x="2729019" y="988257"/>
                </a:cubicBezTo>
                <a:cubicBezTo>
                  <a:pt x="1550667" y="661462"/>
                  <a:pt x="0" y="882977"/>
                  <a:pt x="0" y="0"/>
                </a:cubicBezTo>
                <a:close/>
              </a:path>
            </a:pathLst>
          </a:custGeom>
          <a:solidFill>
            <a:srgbClr val="E1DCD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9452246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206499" y="1224469"/>
            <a:ext cx="10563255" cy="5093079"/>
          </a:xfrm>
        </p:spPr>
        <p:txBody>
          <a:bodyPr>
            <a:normAutofit/>
          </a:bodyPr>
          <a:lstStyle/>
          <a:p>
            <a:pPr>
              <a:buClr>
                <a:srgbClr val="C5682E"/>
              </a:buClr>
              <a:buFont typeface="Arial" panose="020B0604020202020204" pitchFamily="34" charset="0"/>
              <a:buChar char="•"/>
            </a:pPr>
            <a:r>
              <a:rPr lang="fr-BE" b="0" dirty="0">
                <a:solidFill>
                  <a:srgbClr val="87888A"/>
                </a:solidFill>
              </a:rPr>
              <a:t>Une intercommunale pure (uniquement des associés publics)</a:t>
            </a:r>
          </a:p>
          <a:p>
            <a:pPr>
              <a:buClr>
                <a:srgbClr val="C5682E"/>
              </a:buClr>
              <a:buFont typeface="Arial" panose="020B0604020202020204" pitchFamily="34" charset="0"/>
              <a:buChar char="•"/>
            </a:pPr>
            <a:r>
              <a:rPr lang="fr-BE" b="0" dirty="0">
                <a:solidFill>
                  <a:srgbClr val="87888A"/>
                </a:solidFill>
              </a:rPr>
              <a:t>Associés : 56 Communes + les Provinces de Liège et de Luxembourg</a:t>
            </a:r>
          </a:p>
          <a:p>
            <a:pPr>
              <a:buClr>
                <a:srgbClr val="C5682E"/>
              </a:buClr>
              <a:buFont typeface="Arial" panose="020B0604020202020204" pitchFamily="34" charset="0"/>
              <a:buChar char="•"/>
            </a:pPr>
            <a:r>
              <a:rPr lang="fr-BE" b="0" dirty="0">
                <a:solidFill>
                  <a:srgbClr val="87888A"/>
                </a:solidFill>
              </a:rPr>
              <a:t>Gère trois Centres Cinéraires (Liège, Welkenraedt et Neufchâteau</a:t>
            </a:r>
            <a:r>
              <a:rPr lang="fr-BE" dirty="0">
                <a:solidFill>
                  <a:srgbClr val="87888A"/>
                </a:solidFill>
              </a:rPr>
              <a:t>)</a:t>
            </a:r>
          </a:p>
          <a:p>
            <a:pPr>
              <a:buClr>
                <a:srgbClr val="C5682E"/>
              </a:buClr>
              <a:buFont typeface="Arial" panose="020B0604020202020204" pitchFamily="34" charset="0"/>
              <a:buChar char="•"/>
            </a:pPr>
            <a:r>
              <a:rPr lang="fr-BE" b="0" dirty="0">
                <a:solidFill>
                  <a:srgbClr val="87888A"/>
                </a:solidFill>
              </a:rPr>
              <a:t>Pas d’intervention financière récurrente des associés </a:t>
            </a:r>
          </a:p>
          <a:p>
            <a:pPr>
              <a:buClr>
                <a:srgbClr val="C5682E"/>
              </a:buClr>
              <a:buFont typeface="Arial" panose="020B0604020202020204" pitchFamily="34" charset="0"/>
              <a:buChar char="•"/>
            </a:pPr>
            <a:r>
              <a:rPr lang="fr-BE" b="0" dirty="0">
                <a:solidFill>
                  <a:srgbClr val="87888A"/>
                </a:solidFill>
              </a:rPr>
              <a:t>Siège social Liège</a:t>
            </a:r>
          </a:p>
          <a:p>
            <a:pPr>
              <a:buClr>
                <a:srgbClr val="C5682E"/>
              </a:buClr>
              <a:buFont typeface="Arial" panose="020B0604020202020204" pitchFamily="34" charset="0"/>
              <a:buChar char="•"/>
            </a:pPr>
            <a:r>
              <a:rPr lang="fr-BE" b="0" dirty="0">
                <a:solidFill>
                  <a:srgbClr val="87888A"/>
                </a:solidFill>
              </a:rPr>
              <a:t>Chiffre d’affaires en 2019 est de 3.905.297 €</a:t>
            </a:r>
          </a:p>
          <a:p>
            <a:pPr>
              <a:buClr>
                <a:srgbClr val="C5682E"/>
              </a:buClr>
              <a:buFont typeface="Arial" panose="020B0604020202020204" pitchFamily="34" charset="0"/>
              <a:buChar char="•"/>
            </a:pPr>
            <a:r>
              <a:rPr lang="fr-BE" b="0" dirty="0">
                <a:solidFill>
                  <a:srgbClr val="87888A"/>
                </a:solidFill>
              </a:rPr>
              <a:t>Personnel = 26 ETP</a:t>
            </a:r>
          </a:p>
          <a:p>
            <a:pPr>
              <a:buClr>
                <a:srgbClr val="C5682E"/>
              </a:buClr>
              <a:buFont typeface="Arial" panose="020B0604020202020204" pitchFamily="34" charset="0"/>
              <a:buChar char="•"/>
            </a:pPr>
            <a:r>
              <a:rPr lang="fr-BE" b="0" dirty="0">
                <a:solidFill>
                  <a:srgbClr val="87888A"/>
                </a:solidFill>
              </a:rPr>
              <a:t>30% des crémations de Wallonie</a:t>
            </a:r>
          </a:p>
        </p:txBody>
      </p:sp>
      <p:sp>
        <p:nvSpPr>
          <p:cNvPr id="5" name="Espace réservé du numéro de diapositive 4">
            <a:extLst>
              <a:ext uri="{FF2B5EF4-FFF2-40B4-BE49-F238E27FC236}">
                <a16:creationId xmlns:a16="http://schemas.microsoft.com/office/drawing/2014/main" id="{AF17FF16-CDBF-AB48-AFB8-E2512108F341}"/>
              </a:ext>
            </a:extLst>
          </p:cNvPr>
          <p:cNvSpPr>
            <a:spLocks noGrp="1"/>
          </p:cNvSpPr>
          <p:nvPr>
            <p:ph type="sldNum" sz="quarter" idx="12"/>
          </p:nvPr>
        </p:nvSpPr>
        <p:spPr>
          <a:xfrm>
            <a:off x="1" y="6438901"/>
            <a:ext cx="486833" cy="282575"/>
          </a:xfrm>
        </p:spPr>
        <p:txBody>
          <a:bodyPr/>
          <a:lstStyle/>
          <a:p>
            <a:pPr>
              <a:defRPr/>
            </a:pPr>
            <a:fld id="{2ABF3A6C-4066-1B4C-87C1-BAFBCBA678CB}" type="slidenum">
              <a:rPr lang="fr-FR" smtClean="0"/>
              <a:pPr>
                <a:defRPr/>
              </a:pPr>
              <a:t>8</a:t>
            </a:fld>
            <a:endParaRPr lang="fr-FR" dirty="0"/>
          </a:p>
        </p:txBody>
      </p:sp>
      <p:sp>
        <p:nvSpPr>
          <p:cNvPr id="6" name="Espace réservé du pied de page 3">
            <a:extLst>
              <a:ext uri="{FF2B5EF4-FFF2-40B4-BE49-F238E27FC236}">
                <a16:creationId xmlns:a16="http://schemas.microsoft.com/office/drawing/2014/main" id="{FDAAF9FA-8BD8-5845-92C6-3B61F4036EF0}"/>
              </a:ext>
            </a:extLst>
          </p:cNvPr>
          <p:cNvSpPr>
            <a:spLocks noGrp="1"/>
          </p:cNvSpPr>
          <p:nvPr>
            <p:ph type="ftr" sz="quarter" idx="11"/>
          </p:nvPr>
        </p:nvSpPr>
        <p:spPr>
          <a:xfrm>
            <a:off x="243417" y="136524"/>
            <a:ext cx="2331483" cy="486835"/>
          </a:xfrm>
        </p:spPr>
        <p:txBody>
          <a:bodyPr/>
          <a:lstStyle/>
          <a:p>
            <a:pPr>
              <a:defRPr/>
            </a:pPr>
            <a:r>
              <a:rPr lang="fr-FR" dirty="0"/>
              <a:t>L’Intercommunale </a:t>
            </a:r>
            <a:r>
              <a:rPr lang="fr-FR" dirty="0" err="1"/>
              <a:t>Neomansio</a:t>
            </a:r>
            <a:r>
              <a:rPr lang="fr-FR" dirty="0"/>
              <a:t> : </a:t>
            </a:r>
            <a:br>
              <a:rPr lang="fr-FR" dirty="0"/>
            </a:br>
            <a:r>
              <a:rPr lang="fr-FR" dirty="0"/>
              <a:t>les éléments clés</a:t>
            </a:r>
          </a:p>
        </p:txBody>
      </p:sp>
    </p:spTree>
    <p:extLst>
      <p:ext uri="{BB962C8B-B14F-4D97-AF65-F5344CB8AC3E}">
        <p14:creationId xmlns:p14="http://schemas.microsoft.com/office/powerpoint/2010/main" val="8676591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a:extLst>
              <a:ext uri="{FF2B5EF4-FFF2-40B4-BE49-F238E27FC236}">
                <a16:creationId xmlns:a16="http://schemas.microsoft.com/office/drawing/2014/main" id="{AF17FF16-CDBF-AB48-AFB8-E2512108F341}"/>
              </a:ext>
            </a:extLst>
          </p:cNvPr>
          <p:cNvSpPr>
            <a:spLocks noGrp="1"/>
          </p:cNvSpPr>
          <p:nvPr>
            <p:ph type="sldNum" sz="quarter" idx="12"/>
          </p:nvPr>
        </p:nvSpPr>
        <p:spPr>
          <a:xfrm>
            <a:off x="1" y="6438901"/>
            <a:ext cx="486833" cy="282575"/>
          </a:xfrm>
        </p:spPr>
        <p:txBody>
          <a:bodyPr/>
          <a:lstStyle/>
          <a:p>
            <a:pPr>
              <a:defRPr/>
            </a:pPr>
            <a:fld id="{2ABF3A6C-4066-1B4C-87C1-BAFBCBA678CB}" type="slidenum">
              <a:rPr lang="fr-FR" smtClean="0"/>
              <a:pPr>
                <a:defRPr/>
              </a:pPr>
              <a:t>9</a:t>
            </a:fld>
            <a:endParaRPr lang="fr-FR" dirty="0"/>
          </a:p>
        </p:txBody>
      </p:sp>
      <p:sp>
        <p:nvSpPr>
          <p:cNvPr id="4" name="Espace réservé du contenu 3">
            <a:extLst>
              <a:ext uri="{FF2B5EF4-FFF2-40B4-BE49-F238E27FC236}">
                <a16:creationId xmlns:a16="http://schemas.microsoft.com/office/drawing/2014/main" id="{225648F6-792F-9E43-8CA4-D0547545176C}"/>
              </a:ext>
            </a:extLst>
          </p:cNvPr>
          <p:cNvSpPr>
            <a:spLocks noGrp="1"/>
          </p:cNvSpPr>
          <p:nvPr>
            <p:ph idx="1"/>
          </p:nvPr>
        </p:nvSpPr>
        <p:spPr>
          <a:xfrm>
            <a:off x="1847522" y="1255350"/>
            <a:ext cx="2253137" cy="688108"/>
          </a:xfrm>
        </p:spPr>
        <p:txBody>
          <a:bodyPr/>
          <a:lstStyle/>
          <a:p>
            <a:r>
              <a:rPr lang="fr-FR" dirty="0"/>
              <a:t>Nos associés</a:t>
            </a:r>
          </a:p>
        </p:txBody>
      </p:sp>
      <p:pic>
        <p:nvPicPr>
          <p:cNvPr id="8" name="Image 7">
            <a:extLst>
              <a:ext uri="{FF2B5EF4-FFF2-40B4-BE49-F238E27FC236}">
                <a16:creationId xmlns:a16="http://schemas.microsoft.com/office/drawing/2014/main" id="{DF522F19-2AEC-4648-A4B7-7A579C4724F9}"/>
              </a:ext>
            </a:extLst>
          </p:cNvPr>
          <p:cNvPicPr>
            <a:picLocks noChangeAspect="1"/>
          </p:cNvPicPr>
          <p:nvPr/>
        </p:nvPicPr>
        <p:blipFill>
          <a:blip r:embed="rId3"/>
          <a:stretch>
            <a:fillRect/>
          </a:stretch>
        </p:blipFill>
        <p:spPr>
          <a:xfrm>
            <a:off x="9368466" y="3017324"/>
            <a:ext cx="2110866" cy="1166254"/>
          </a:xfrm>
          <a:prstGeom prst="rect">
            <a:avLst/>
          </a:prstGeom>
        </p:spPr>
      </p:pic>
      <p:sp>
        <p:nvSpPr>
          <p:cNvPr id="10" name="ZoneTexte 9">
            <a:extLst>
              <a:ext uri="{FF2B5EF4-FFF2-40B4-BE49-F238E27FC236}">
                <a16:creationId xmlns:a16="http://schemas.microsoft.com/office/drawing/2014/main" id="{6EF09064-E86E-BE46-B79F-3D2A47A1053B}"/>
              </a:ext>
            </a:extLst>
          </p:cNvPr>
          <p:cNvSpPr txBox="1"/>
          <p:nvPr/>
        </p:nvSpPr>
        <p:spPr>
          <a:xfrm>
            <a:off x="1762973" y="1735739"/>
            <a:ext cx="2935460" cy="369332"/>
          </a:xfrm>
          <a:prstGeom prst="rect">
            <a:avLst/>
          </a:prstGeom>
          <a:noFill/>
        </p:spPr>
        <p:txBody>
          <a:bodyPr wrap="square" rtlCol="0">
            <a:spAutoFit/>
          </a:bodyPr>
          <a:lstStyle/>
          <a:p>
            <a:r>
              <a:rPr lang="fr-FR" dirty="0">
                <a:solidFill>
                  <a:srgbClr val="87888A"/>
                </a:solidFill>
                <a:latin typeface="Arial" panose="020B0604020202020204" pitchFamily="34" charset="0"/>
                <a:cs typeface="Arial" panose="020B0604020202020204" pitchFamily="34" charset="0"/>
              </a:rPr>
              <a:t>56 Villes ou Communes</a:t>
            </a:r>
            <a:endParaRPr lang="fr-BE" dirty="0">
              <a:solidFill>
                <a:srgbClr val="87888A"/>
              </a:solidFill>
              <a:latin typeface="Arial" panose="020B0604020202020204" pitchFamily="34" charset="0"/>
              <a:cs typeface="Arial" panose="020B0604020202020204" pitchFamily="34" charset="0"/>
            </a:endParaRPr>
          </a:p>
        </p:txBody>
      </p:sp>
      <p:sp>
        <p:nvSpPr>
          <p:cNvPr id="11" name="Espace réservé du pied de page 3">
            <a:extLst>
              <a:ext uri="{FF2B5EF4-FFF2-40B4-BE49-F238E27FC236}">
                <a16:creationId xmlns:a16="http://schemas.microsoft.com/office/drawing/2014/main" id="{57A3F32E-6304-0047-911F-4215FCF3A424}"/>
              </a:ext>
            </a:extLst>
          </p:cNvPr>
          <p:cNvSpPr>
            <a:spLocks noGrp="1"/>
          </p:cNvSpPr>
          <p:nvPr>
            <p:ph type="ftr" sz="quarter" idx="11"/>
          </p:nvPr>
        </p:nvSpPr>
        <p:spPr>
          <a:xfrm>
            <a:off x="243417" y="136524"/>
            <a:ext cx="2331483" cy="486835"/>
          </a:xfrm>
        </p:spPr>
        <p:txBody>
          <a:bodyPr/>
          <a:lstStyle/>
          <a:p>
            <a:pPr>
              <a:defRPr/>
            </a:pPr>
            <a:r>
              <a:rPr lang="fr-FR" dirty="0"/>
              <a:t>L’Intercommunale </a:t>
            </a:r>
            <a:r>
              <a:rPr lang="fr-FR" dirty="0" err="1"/>
              <a:t>Neomansio</a:t>
            </a:r>
            <a:r>
              <a:rPr lang="fr-FR" dirty="0"/>
              <a:t> : </a:t>
            </a:r>
            <a:br>
              <a:rPr lang="fr-FR" dirty="0"/>
            </a:br>
            <a:r>
              <a:rPr lang="fr-FR" dirty="0"/>
              <a:t>les éléments clés</a:t>
            </a:r>
          </a:p>
        </p:txBody>
      </p:sp>
      <p:pic>
        <p:nvPicPr>
          <p:cNvPr id="3" name="Image 2">
            <a:extLst>
              <a:ext uri="{FF2B5EF4-FFF2-40B4-BE49-F238E27FC236}">
                <a16:creationId xmlns:a16="http://schemas.microsoft.com/office/drawing/2014/main" id="{E82ED4B7-4A0C-BE42-AC0A-551EF4804907}"/>
              </a:ext>
            </a:extLst>
          </p:cNvPr>
          <p:cNvPicPr>
            <a:picLocks noChangeAspect="1"/>
          </p:cNvPicPr>
          <p:nvPr/>
        </p:nvPicPr>
        <p:blipFill>
          <a:blip r:embed="rId4"/>
          <a:stretch>
            <a:fillRect/>
          </a:stretch>
        </p:blipFill>
        <p:spPr>
          <a:xfrm>
            <a:off x="3956115" y="0"/>
            <a:ext cx="5330075" cy="6858000"/>
          </a:xfrm>
          <a:prstGeom prst="rect">
            <a:avLst/>
          </a:prstGeom>
        </p:spPr>
      </p:pic>
      <p:sp>
        <p:nvSpPr>
          <p:cNvPr id="12" name="Rectangle 11">
            <a:extLst>
              <a:ext uri="{FF2B5EF4-FFF2-40B4-BE49-F238E27FC236}">
                <a16:creationId xmlns:a16="http://schemas.microsoft.com/office/drawing/2014/main" id="{FB7CDC36-4C48-F349-AF87-B2F5A19F2460}"/>
              </a:ext>
            </a:extLst>
          </p:cNvPr>
          <p:cNvSpPr/>
          <p:nvPr/>
        </p:nvSpPr>
        <p:spPr>
          <a:xfrm>
            <a:off x="10067827" y="5602650"/>
            <a:ext cx="2124173" cy="125535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13" name="Graphique 12">
            <a:extLst>
              <a:ext uri="{FF2B5EF4-FFF2-40B4-BE49-F238E27FC236}">
                <a16:creationId xmlns:a16="http://schemas.microsoft.com/office/drawing/2014/main" id="{FA6C6DED-BB53-9D43-A4D8-8CEF37FA71D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603858" y="5510955"/>
            <a:ext cx="1640082" cy="867947"/>
          </a:xfrm>
          <a:prstGeom prst="rect">
            <a:avLst/>
          </a:prstGeom>
        </p:spPr>
      </p:pic>
      <p:pic>
        <p:nvPicPr>
          <p:cNvPr id="9" name="Image 8">
            <a:extLst>
              <a:ext uri="{FF2B5EF4-FFF2-40B4-BE49-F238E27FC236}">
                <a16:creationId xmlns:a16="http://schemas.microsoft.com/office/drawing/2014/main" id="{8BC32BFC-493D-A341-B5F9-B605868155AA}"/>
              </a:ext>
            </a:extLst>
          </p:cNvPr>
          <p:cNvPicPr>
            <a:picLocks noChangeAspect="1"/>
          </p:cNvPicPr>
          <p:nvPr/>
        </p:nvPicPr>
        <p:blipFill>
          <a:blip r:embed="rId7"/>
          <a:stretch>
            <a:fillRect/>
          </a:stretch>
        </p:blipFill>
        <p:spPr>
          <a:xfrm>
            <a:off x="9639039" y="4392800"/>
            <a:ext cx="1569720" cy="571500"/>
          </a:xfrm>
          <a:prstGeom prst="rect">
            <a:avLst/>
          </a:prstGeom>
        </p:spPr>
      </p:pic>
    </p:spTree>
    <p:extLst>
      <p:ext uri="{BB962C8B-B14F-4D97-AF65-F5344CB8AC3E}">
        <p14:creationId xmlns:p14="http://schemas.microsoft.com/office/powerpoint/2010/main" val="2889577655"/>
      </p:ext>
    </p:extLst>
  </p:cSld>
  <p:clrMapOvr>
    <a:masterClrMapping/>
  </p:clrMapOvr>
</p:sld>
</file>

<file path=ppt/theme/theme1.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5371</TotalTime>
  <Words>1592</Words>
  <Application>Microsoft Macintosh PowerPoint</Application>
  <PresentationFormat>Grand écran</PresentationFormat>
  <Paragraphs>207</Paragraphs>
  <Slides>44</Slides>
  <Notes>5</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44</vt:i4>
      </vt:variant>
    </vt:vector>
  </HeadingPairs>
  <TitlesOfParts>
    <vt:vector size="48" baseType="lpstr">
      <vt:lpstr>Arial</vt:lpstr>
      <vt:lpstr>Calibri</vt:lpstr>
      <vt:lpstr>Century Gothic</vt:lpstr>
      <vt:lpstr>Thème Office</vt:lpstr>
      <vt:lpstr>Conférence de presse 19 avril 2021</vt:lpstr>
      <vt:lpstr>De la Régie funéraire à l’Intercommunale Neomansio</vt:lpstr>
      <vt:lpstr>Présentation PowerPoint</vt:lpstr>
      <vt:lpstr>Présentation PowerPoint</vt:lpstr>
      <vt:lpstr>Présentation PowerPoint</vt:lpstr>
      <vt:lpstr>Présentation PowerPoint</vt:lpstr>
      <vt:lpstr>L’Intercommunale Neomansio : les éléments clés</vt:lpstr>
      <vt:lpstr>Présentation PowerPoint</vt:lpstr>
      <vt:lpstr>Présentation PowerPoint</vt:lpstr>
      <vt:lpstr>Présentation PowerPoint</vt:lpstr>
      <vt:lpstr>Le Centre Cinéraire de Neufchâteau : la chronologie</vt:lpstr>
      <vt:lpstr>Présentation PowerPoint</vt:lpstr>
      <vt:lpstr>Présentation PowerPoint</vt:lpstr>
      <vt:lpstr>Présentation PowerPoint</vt:lpstr>
      <vt:lpstr>Le Centre Cinéraire de Neufchâteau : les chiffres</vt:lpstr>
      <vt:lpstr>Présentation PowerPoint</vt:lpstr>
      <vt:lpstr>Présentation PowerPoint</vt:lpstr>
      <vt:lpstr>Le Centre Cinéraire de Neufchâteau : les innovations</vt:lpstr>
      <vt:lpstr>Présentation PowerPoint</vt:lpstr>
      <vt:lpstr>Présentation PowerPoint</vt:lpstr>
      <vt:lpstr>Le parc cinéraire forestier</vt:lpstr>
      <vt:lpstr>Présentation PowerPoint</vt:lpstr>
      <vt:lpstr>Jardin cinéraire du souvenir</vt:lpstr>
      <vt:lpstr>Forêt cinéraire du souvenir</vt:lpstr>
      <vt:lpstr>Plan du site</vt:lpstr>
      <vt:lpstr>Signification de la dénomination des espaces</vt:lpstr>
      <vt:lpstr>Signalétique</vt:lpstr>
      <vt:lpstr>La crémation en Belgique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Accédez aux documents utiles via ce lien :</vt:lpstr>
      <vt:lpstr>Présentation PowerPoint</vt:lpstr>
    </vt:vector>
  </TitlesOfParts>
  <Company>Visible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Pierre Wacquier</dc:creator>
  <cp:lastModifiedBy>Fanny Fraselle</cp:lastModifiedBy>
  <cp:revision>432</cp:revision>
  <cp:lastPrinted>2018-07-10T10:07:07Z</cp:lastPrinted>
  <dcterms:created xsi:type="dcterms:W3CDTF">2012-06-26T09:41:32Z</dcterms:created>
  <dcterms:modified xsi:type="dcterms:W3CDTF">2021-04-19T07:42:30Z</dcterms:modified>
</cp:coreProperties>
</file>